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1690" r:id="rId6"/>
    <p:sldId id="259" r:id="rId7"/>
    <p:sldId id="1683" r:id="rId8"/>
    <p:sldId id="264" r:id="rId9"/>
    <p:sldId id="288" r:id="rId10"/>
    <p:sldId id="283" r:id="rId11"/>
    <p:sldId id="286" r:id="rId12"/>
    <p:sldId id="2076" r:id="rId13"/>
    <p:sldId id="270" r:id="rId14"/>
    <p:sldId id="267" r:id="rId15"/>
    <p:sldId id="1672" r:id="rId16"/>
    <p:sldId id="1673" r:id="rId17"/>
    <p:sldId id="1674" r:id="rId18"/>
    <p:sldId id="1684" r:id="rId19"/>
    <p:sldId id="1685" r:id="rId20"/>
    <p:sldId id="1682" r:id="rId21"/>
    <p:sldId id="271" r:id="rId22"/>
    <p:sldId id="284" r:id="rId23"/>
    <p:sldId id="273" r:id="rId24"/>
    <p:sldId id="280" r:id="rId25"/>
    <p:sldId id="272" r:id="rId26"/>
    <p:sldId id="265" r:id="rId27"/>
    <p:sldId id="1677" r:id="rId28"/>
    <p:sldId id="1678" r:id="rId29"/>
    <p:sldId id="1632" r:id="rId30"/>
    <p:sldId id="281" r:id="rId31"/>
    <p:sldId id="266" r:id="rId32"/>
    <p:sldId id="1686" r:id="rId33"/>
    <p:sldId id="287" r:id="rId34"/>
    <p:sldId id="269" r:id="rId35"/>
    <p:sldId id="1687" r:id="rId36"/>
    <p:sldId id="16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EB2827"/>
    <a:srgbClr val="D11F28"/>
    <a:srgbClr val="40C2F3"/>
    <a:srgbClr val="FF00FF"/>
    <a:srgbClr val="154174"/>
    <a:srgbClr val="17407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1" d="100"/>
          <a:sy n="81" d="100"/>
        </p:scale>
        <p:origin x="291" y="42"/>
      </p:cViewPr>
      <p:guideLst/>
    </p:cSldViewPr>
  </p:slideViewPr>
  <p:notesTextViewPr>
    <p:cViewPr>
      <p:scale>
        <a:sx n="1" d="1"/>
        <a:sy n="1" d="1"/>
      </p:scale>
      <p:origin x="0" y="0"/>
    </p:cViewPr>
  </p:notesTextViewPr>
  <p:sorterViewPr>
    <p:cViewPr varScale="1">
      <p:scale>
        <a:sx n="100" d="100"/>
        <a:sy n="100" d="100"/>
      </p:scale>
      <p:origin x="0" y="-1151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Anderson-Horecka" userId="9354daf7-5b98-4ffd-ae14-75b5da90c3a6" providerId="ADAL" clId="{AEFB2455-C0FA-4266-8D90-BEA3AA41A7B3}"/>
    <pc:docChg chg="custSel delSld modSld">
      <pc:chgData name="Bill Anderson-Horecka" userId="9354daf7-5b98-4ffd-ae14-75b5da90c3a6" providerId="ADAL" clId="{AEFB2455-C0FA-4266-8D90-BEA3AA41A7B3}" dt="2022-08-12T14:52:22.230" v="4" actId="20577"/>
      <pc:docMkLst>
        <pc:docMk/>
      </pc:docMkLst>
      <pc:sldChg chg="modSp mod">
        <pc:chgData name="Bill Anderson-Horecka" userId="9354daf7-5b98-4ffd-ae14-75b5da90c3a6" providerId="ADAL" clId="{AEFB2455-C0FA-4266-8D90-BEA3AA41A7B3}" dt="2022-08-12T14:52:22.230" v="4" actId="20577"/>
        <pc:sldMkLst>
          <pc:docMk/>
          <pc:sldMk cId="2743173491" sldId="1682"/>
        </pc:sldMkLst>
        <pc:spChg chg="mod">
          <ac:chgData name="Bill Anderson-Horecka" userId="9354daf7-5b98-4ffd-ae14-75b5da90c3a6" providerId="ADAL" clId="{AEFB2455-C0FA-4266-8D90-BEA3AA41A7B3}" dt="2022-08-12T14:52:22.230" v="4" actId="20577"/>
          <ac:spMkLst>
            <pc:docMk/>
            <pc:sldMk cId="2743173491" sldId="1682"/>
            <ac:spMk id="2" creationId="{D1B3F31C-B510-4E65-9B93-C0E755A3878F}"/>
          </ac:spMkLst>
        </pc:spChg>
      </pc:sldChg>
      <pc:sldChg chg="delSp del mod delAnim">
        <pc:chgData name="Bill Anderson-Horecka" userId="9354daf7-5b98-4ffd-ae14-75b5da90c3a6" providerId="ADAL" clId="{AEFB2455-C0FA-4266-8D90-BEA3AA41A7B3}" dt="2022-08-12T14:52:04.480" v="1" actId="47"/>
        <pc:sldMkLst>
          <pc:docMk/>
          <pc:sldMk cId="3883763711" sldId="2077"/>
        </pc:sldMkLst>
        <pc:picChg chg="del">
          <ac:chgData name="Bill Anderson-Horecka" userId="9354daf7-5b98-4ffd-ae14-75b5da90c3a6" providerId="ADAL" clId="{AEFB2455-C0FA-4266-8D90-BEA3AA41A7B3}" dt="2022-08-03T23:49:21.884" v="0" actId="478"/>
          <ac:picMkLst>
            <pc:docMk/>
            <pc:sldMk cId="3883763711" sldId="2077"/>
            <ac:picMk id="4" creationId="{F3374E21-EE7F-44F3-AAE3-CF008CBE04B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AF990-DCE1-45AE-AE9C-99B54F1E4F5F}" type="datetimeFigureOut">
              <a:rPr lang="en-US" smtClean="0"/>
              <a:t>8/12/2022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BEEA7-46E6-4AD2-89CD-0063C77DBD0E}" type="slidenum">
              <a:rPr lang="en-US" smtClean="0"/>
              <a:t>‹#›</a:t>
            </a:fld>
            <a:endParaRPr lang="en-US"/>
          </a:p>
        </p:txBody>
      </p:sp>
    </p:spTree>
    <p:extLst>
      <p:ext uri="{BB962C8B-B14F-4D97-AF65-F5344CB8AC3E}">
        <p14:creationId xmlns:p14="http://schemas.microsoft.com/office/powerpoint/2010/main" val="98836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a:t>
            </a:fld>
            <a:endParaRPr lang="en-US"/>
          </a:p>
        </p:txBody>
      </p:sp>
    </p:spTree>
    <p:extLst>
      <p:ext uri="{BB962C8B-B14F-4D97-AF65-F5344CB8AC3E}">
        <p14:creationId xmlns:p14="http://schemas.microsoft.com/office/powerpoint/2010/main" val="353993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3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416787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1-2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2731295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33</a:t>
            </a:fld>
            <a:endParaRPr lang="en-US"/>
          </a:p>
        </p:txBody>
      </p:sp>
    </p:spTree>
    <p:extLst>
      <p:ext uri="{BB962C8B-B14F-4D97-AF65-F5344CB8AC3E}">
        <p14:creationId xmlns:p14="http://schemas.microsoft.com/office/powerpoint/2010/main" val="184760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a:t>
            </a:fld>
            <a:endParaRPr lang="en-US"/>
          </a:p>
        </p:txBody>
      </p:sp>
    </p:spTree>
    <p:extLst>
      <p:ext uri="{BB962C8B-B14F-4D97-AF65-F5344CB8AC3E}">
        <p14:creationId xmlns:p14="http://schemas.microsoft.com/office/powerpoint/2010/main" val="66936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9</a:t>
            </a:fld>
            <a:endParaRPr lang="en-US" dirty="0"/>
          </a:p>
        </p:txBody>
      </p:sp>
    </p:spTree>
    <p:extLst>
      <p:ext uri="{BB962C8B-B14F-4D97-AF65-F5344CB8AC3E}">
        <p14:creationId xmlns:p14="http://schemas.microsoft.com/office/powerpoint/2010/main" val="351186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353490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1729532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168820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379097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Opt-Out commissions generally provided 3% of benefit to the Scout, whereas Trail’s End Rewards provides an average of over 5%, and up to 20% benefit to the Scout!</a:t>
            </a:r>
            <a:endParaRPr lang="en-US" dirty="0"/>
          </a:p>
        </p:txBody>
      </p:sp>
      <p:sp>
        <p:nvSpPr>
          <p:cNvPr id="4" name="Slide Number Placeholder 3"/>
          <p:cNvSpPr>
            <a:spLocks noGrp="1"/>
          </p:cNvSpPr>
          <p:nvPr>
            <p:ph type="sldNum" sz="quarter" idx="5"/>
          </p:nvPr>
        </p:nvSpPr>
        <p:spPr/>
        <p:txBody>
          <a:bodyPr/>
          <a:lstStyle/>
          <a:p>
            <a:fld id="{13DBEEA7-46E6-4AD2-89CD-0063C77DBD0E}" type="slidenum">
              <a:rPr lang="en-US" smtClean="0"/>
              <a:t>22</a:t>
            </a:fld>
            <a:endParaRPr lang="en-US"/>
          </a:p>
        </p:txBody>
      </p:sp>
    </p:spTree>
    <p:extLst>
      <p:ext uri="{BB962C8B-B14F-4D97-AF65-F5344CB8AC3E}">
        <p14:creationId xmlns:p14="http://schemas.microsoft.com/office/powerpoint/2010/main" val="34552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3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215812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D56B-E105-47BA-B000-554F7EDF74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5B33-3A35-45C5-8FFE-D625F9672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DC2E80-6DFD-443F-9F4D-4C6377CE60E6}"/>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5" name="Footer Placeholder 4">
            <a:extLst>
              <a:ext uri="{FF2B5EF4-FFF2-40B4-BE49-F238E27FC236}">
                <a16:creationId xmlns:a16="http://schemas.microsoft.com/office/drawing/2014/main" id="{1BD2E56D-CC6F-475D-8111-1CBCB7270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2BAC-B305-4025-8851-B7BFAD7F527B}"/>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50964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BD90-61C5-4823-B3BD-C9370E2185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390AA3-936E-49DA-8E92-61F920CC4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2834E-4724-4FA8-8EE1-CB4A70AC6636}"/>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5" name="Footer Placeholder 4">
            <a:extLst>
              <a:ext uri="{FF2B5EF4-FFF2-40B4-BE49-F238E27FC236}">
                <a16:creationId xmlns:a16="http://schemas.microsoft.com/office/drawing/2014/main" id="{7AEA0069-BB88-42F2-9369-BFF5AF9AB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069A5-8E7D-4699-8975-E2D3C0BBF3B5}"/>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76349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02BAF-8031-4BD8-8621-33B9E7FE16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3D3C50-AC41-4F6D-9F02-CFF6C0674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A188C-AADC-4595-BEFC-E5C2696F7E2A}"/>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5" name="Footer Placeholder 4">
            <a:extLst>
              <a:ext uri="{FF2B5EF4-FFF2-40B4-BE49-F238E27FC236}">
                <a16:creationId xmlns:a16="http://schemas.microsoft.com/office/drawing/2014/main" id="{17CB2B93-54FF-444F-965B-9C2BAA1B4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800B0-6331-4547-AA6A-6C7792980DCC}"/>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27551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A5C9-308B-4DC4-A6FC-82B911505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2E386-9D61-4100-8C96-21ADD1117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A7A5F-7FE2-42A7-A0AD-010314E129CF}"/>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5" name="Footer Placeholder 4">
            <a:extLst>
              <a:ext uri="{FF2B5EF4-FFF2-40B4-BE49-F238E27FC236}">
                <a16:creationId xmlns:a16="http://schemas.microsoft.com/office/drawing/2014/main" id="{944DC410-3689-4B7B-8906-5204DEC56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154C6-15A3-4328-BDBF-540EA8BE0EDF}"/>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967543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8917-FB96-4546-86C6-87FC87B579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89F42-92A5-4520-A5FC-0CC9EE43DE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18C821-F36C-43AE-8EE6-5CB778C47390}"/>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5" name="Footer Placeholder 4">
            <a:extLst>
              <a:ext uri="{FF2B5EF4-FFF2-40B4-BE49-F238E27FC236}">
                <a16:creationId xmlns:a16="http://schemas.microsoft.com/office/drawing/2014/main" id="{CAAED8ED-4932-4087-BFCE-595B5288D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17AC5-3F09-4280-9674-C0C62AE9DC00}"/>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53057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AA69-B78B-4DE8-9519-9F6F0442E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A2C95-DF98-4E64-A182-25C46ED97A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098BF-351C-4D08-A0A7-EC845E5F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3E8AAE-F206-48BE-9485-C9FE9720B61E}"/>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6" name="Footer Placeholder 5">
            <a:extLst>
              <a:ext uri="{FF2B5EF4-FFF2-40B4-BE49-F238E27FC236}">
                <a16:creationId xmlns:a16="http://schemas.microsoft.com/office/drawing/2014/main" id="{FBD26C7D-AA25-4BF0-9073-5E6DB1D26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36480-A3B5-40AA-BCA4-F2519C2D5692}"/>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57306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51DC-DAB0-4DEB-9C56-CC323C3D8A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68318B-40A6-40B4-B943-AF020F64F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2843F-9D15-4981-8FEE-014EA730F7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A8098-6149-4880-8500-29943E8966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3D645A-9B17-4F72-9AAF-3EFC2B6278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927D0-6C68-4EB2-96AC-1608BFAFFFDE}"/>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8" name="Footer Placeholder 7">
            <a:extLst>
              <a:ext uri="{FF2B5EF4-FFF2-40B4-BE49-F238E27FC236}">
                <a16:creationId xmlns:a16="http://schemas.microsoft.com/office/drawing/2014/main" id="{36087766-5B1E-468D-9699-7980A1992E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D17A4-A8BD-4585-A1AD-288C3A246569}"/>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37179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8CDC-9731-4354-B511-DC7FDC7C46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7DD3D-725C-47C2-907D-10FD0AA858E4}"/>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4" name="Footer Placeholder 3">
            <a:extLst>
              <a:ext uri="{FF2B5EF4-FFF2-40B4-BE49-F238E27FC236}">
                <a16:creationId xmlns:a16="http://schemas.microsoft.com/office/drawing/2014/main" id="{C73F159A-05B3-4E14-9C8B-364D94977C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ACBE9-C6BD-48E0-837E-2C40F0C9F814}"/>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719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D51F0-BD47-448F-9E7F-EBA88C0A886C}"/>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3" name="Footer Placeholder 2">
            <a:extLst>
              <a:ext uri="{FF2B5EF4-FFF2-40B4-BE49-F238E27FC236}">
                <a16:creationId xmlns:a16="http://schemas.microsoft.com/office/drawing/2014/main" id="{AC71B091-D2AA-4491-A14B-D6BB4BD3AF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56521F-D20F-447C-A37C-F35E86D2D0C8}"/>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03205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382F6-5607-47E6-BDBF-3792C9091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F6DF5D-0268-4750-BC5F-0E5E7B997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41C07-D7B6-422C-9ABD-AB4B40955C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B669CA-5937-46BF-B40D-9AFE2BD43DC3}"/>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6" name="Footer Placeholder 5">
            <a:extLst>
              <a:ext uri="{FF2B5EF4-FFF2-40B4-BE49-F238E27FC236}">
                <a16:creationId xmlns:a16="http://schemas.microsoft.com/office/drawing/2014/main" id="{E633D75E-BB8A-4F60-9349-95517F132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D355D-3164-49B1-91F8-A6854A3D94F0}"/>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484563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B48B-833F-430F-BA87-DAD41E19C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317F7D-C6F1-4630-9AB9-2BE6CF84A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5060B-674D-413B-83F9-EB8A5971F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56AFA-B67B-4F2F-9FD0-2A32239CDFFC}"/>
              </a:ext>
            </a:extLst>
          </p:cNvPr>
          <p:cNvSpPr>
            <a:spLocks noGrp="1"/>
          </p:cNvSpPr>
          <p:nvPr>
            <p:ph type="dt" sz="half" idx="10"/>
          </p:nvPr>
        </p:nvSpPr>
        <p:spPr/>
        <p:txBody>
          <a:bodyPr/>
          <a:lstStyle/>
          <a:p>
            <a:fld id="{1FF978CE-6458-47A7-A24A-D75BA9E1C893}" type="datetimeFigureOut">
              <a:rPr lang="en-US" smtClean="0"/>
              <a:t>8/12/2022</a:t>
            </a:fld>
            <a:endParaRPr lang="en-US"/>
          </a:p>
        </p:txBody>
      </p:sp>
      <p:sp>
        <p:nvSpPr>
          <p:cNvPr id="6" name="Footer Placeholder 5">
            <a:extLst>
              <a:ext uri="{FF2B5EF4-FFF2-40B4-BE49-F238E27FC236}">
                <a16:creationId xmlns:a16="http://schemas.microsoft.com/office/drawing/2014/main" id="{3780E1B8-93B5-4501-B5C6-186BF551D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63C63-DBA3-43E9-96A1-0821859516D3}"/>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62369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5000"/>
            <a:lum/>
          </a:blip>
          <a:srcRect/>
          <a:tile tx="0" ty="0" sx="100000" sy="100000" flip="none" algn="tr"/>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2D5AB-C2F2-4FBB-BA41-0FA0351A5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05D517-75FF-4933-A2A5-95E558ECF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FFC36-99CC-4C2A-9112-DB3EBB7057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978CE-6458-47A7-A24A-D75BA9E1C893}" type="datetimeFigureOut">
              <a:rPr lang="en-US" smtClean="0"/>
              <a:t>8/12/2022</a:t>
            </a:fld>
            <a:endParaRPr lang="en-US"/>
          </a:p>
        </p:txBody>
      </p:sp>
      <p:sp>
        <p:nvSpPr>
          <p:cNvPr id="5" name="Footer Placeholder 4">
            <a:extLst>
              <a:ext uri="{FF2B5EF4-FFF2-40B4-BE49-F238E27FC236}">
                <a16:creationId xmlns:a16="http://schemas.microsoft.com/office/drawing/2014/main" id="{781CEBC1-9AC8-4500-88BA-5EC667A0CB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EBA259-5317-41F7-9A97-C58939FEF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6DFAE-A44C-4B30-BA54-E12740777D35}" type="slidenum">
              <a:rPr lang="en-US" smtClean="0"/>
              <a:t>‹#›</a:t>
            </a:fld>
            <a:endParaRPr lang="en-US"/>
          </a:p>
        </p:txBody>
      </p:sp>
    </p:spTree>
    <p:extLst>
      <p:ext uri="{BB962C8B-B14F-4D97-AF65-F5344CB8AC3E}">
        <p14:creationId xmlns:p14="http://schemas.microsoft.com/office/powerpoint/2010/main" val="2178562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trails-end.com/"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png"/><Relationship Id="rId18" Type="http://schemas.openxmlformats.org/officeDocument/2006/relationships/image" Target="../media/image41.jpg"/><Relationship Id="rId3" Type="http://schemas.openxmlformats.org/officeDocument/2006/relationships/image" Target="../media/image26.jpeg"/><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39.jp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19" Type="http://schemas.openxmlformats.org/officeDocument/2006/relationships/image" Target="../media/image42.jp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cid:f97c56ee-66d5-4362-bceb-125468e7b61c"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Support@trails-end.com" TargetMode="External"/><Relationship Id="rId2" Type="http://schemas.openxmlformats.org/officeDocument/2006/relationships/hyperlink" Target="http://www.trails-end.com/"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www.trails-end.com/"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364104" y="1723292"/>
            <a:ext cx="6522031" cy="4403188"/>
          </a:xfrm>
          <a:prstGeom prst="rect">
            <a:avLst/>
          </a:prstGeom>
          <a:noFill/>
        </p:spPr>
        <p:txBody>
          <a:bodyPr wrap="square" rtlCol="0" anchor="t">
            <a:noAutofit/>
          </a:bodyPr>
          <a:lstStyle/>
          <a:p>
            <a:pPr algn="ctr"/>
            <a:r>
              <a:rPr lang="en-US" sz="6600" b="1" dirty="0">
                <a:ln>
                  <a:solidFill>
                    <a:schemeClr val="tx1"/>
                  </a:solidFill>
                </a:ln>
                <a:solidFill>
                  <a:srgbClr val="92D050"/>
                </a:solidFill>
                <a:latin typeface="Arial Black" panose="020B0A04020102020204" pitchFamily="34" charset="0"/>
                <a:cs typeface="Arial" panose="020B0604020202020204" pitchFamily="34" charset="0"/>
              </a:rPr>
              <a:t>Northern Star Scouting</a:t>
            </a:r>
          </a:p>
          <a:p>
            <a:pPr algn="ctr"/>
            <a:r>
              <a:rPr lang="en-US" sz="5400" b="1" dirty="0">
                <a:ln>
                  <a:solidFill>
                    <a:schemeClr val="tx1"/>
                  </a:solidFill>
                </a:ln>
                <a:solidFill>
                  <a:srgbClr val="FF66CC"/>
                </a:solidFill>
                <a:latin typeface="OCR A Extended" panose="02010509020102010303" pitchFamily="50" charset="0"/>
                <a:cs typeface="Arial" panose="020B0604020202020204" pitchFamily="34" charset="0"/>
              </a:rPr>
              <a:t>2022 Popcorn Kickoff</a:t>
            </a:r>
            <a:endParaRPr lang="en-US" sz="3600" b="1" i="1" dirty="0">
              <a:ln>
                <a:solidFill>
                  <a:schemeClr val="tx1"/>
                </a:solidFill>
              </a:ln>
              <a:solidFill>
                <a:srgbClr val="FF66CC"/>
              </a:solidFill>
              <a:latin typeface="OCR A Extended" panose="02010509020102010303" pitchFamily="50" charset="0"/>
              <a:cs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0EC03D9B-4F1F-4F57-9F29-979F4997C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615" y="1371600"/>
            <a:ext cx="3533467" cy="3594677"/>
          </a:xfrm>
          <a:prstGeom prst="rect">
            <a:avLst/>
          </a:prstGeom>
        </p:spPr>
      </p:pic>
    </p:spTree>
    <p:extLst>
      <p:ext uri="{BB962C8B-B14F-4D97-AF65-F5344CB8AC3E}">
        <p14:creationId xmlns:p14="http://schemas.microsoft.com/office/powerpoint/2010/main" val="791070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11D0C6-1CFD-4B1D-850A-0D879807D5AA}"/>
              </a:ext>
            </a:extLst>
          </p:cNvPr>
          <p:cNvSpPr txBox="1"/>
          <p:nvPr/>
        </p:nvSpPr>
        <p:spPr>
          <a:xfrm>
            <a:off x="234742" y="299763"/>
            <a:ext cx="11820900" cy="707578"/>
          </a:xfrm>
          <a:prstGeom prst="rect">
            <a:avLst/>
          </a:prstGeom>
          <a:noFill/>
        </p:spPr>
        <p:txBody>
          <a:bodyPr wrap="square" rtlCol="0" anchor="t">
            <a:noAutofit/>
          </a:bodyPr>
          <a:lstStyle/>
          <a:p>
            <a:r>
              <a:rPr lang="en-US" sz="3600" b="1" dirty="0">
                <a:solidFill>
                  <a:srgbClr val="FFFF00"/>
                </a:solidFill>
                <a:latin typeface="OCR A Extended" panose="02010509020102010303" pitchFamily="50" charset="0"/>
                <a:cs typeface="Arial"/>
              </a:rPr>
              <a:t>Product Update – </a:t>
            </a:r>
            <a:r>
              <a:rPr lang="en-US" sz="2400" b="1" dirty="0">
                <a:solidFill>
                  <a:srgbClr val="92D050"/>
                </a:solidFill>
                <a:latin typeface="OCR A Extended" panose="02010509020102010303" pitchFamily="50" charset="0"/>
                <a:cs typeface="Arial"/>
              </a:rPr>
              <a:t>Available Wagon Sale Products</a:t>
            </a:r>
            <a:endParaRPr lang="en-US" sz="1400" dirty="0">
              <a:solidFill>
                <a:srgbClr val="92D050"/>
              </a:solidFill>
              <a:latin typeface="OCR A Extended" panose="02010509020102010303" pitchFamily="50" charset="0"/>
            </a:endParaRPr>
          </a:p>
        </p:txBody>
      </p:sp>
      <p:pic>
        <p:nvPicPr>
          <p:cNvPr id="1026" name="Picture 2">
            <a:extLst>
              <a:ext uri="{FF2B5EF4-FFF2-40B4-BE49-F238E27FC236}">
                <a16:creationId xmlns:a16="http://schemas.microsoft.com/office/drawing/2014/main" id="{8913B37E-44DD-4AC3-A09C-5770F06F4F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29" r="24442" b="53131"/>
          <a:stretch/>
        </p:blipFill>
        <p:spPr bwMode="auto">
          <a:xfrm>
            <a:off x="1789374" y="1224106"/>
            <a:ext cx="7275116" cy="5074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Oval 5">
            <a:extLst>
              <a:ext uri="{FF2B5EF4-FFF2-40B4-BE49-F238E27FC236}">
                <a16:creationId xmlns:a16="http://schemas.microsoft.com/office/drawing/2014/main" id="{3D2EEF67-49F4-4C09-B70D-4F18277DD0DF}"/>
              </a:ext>
            </a:extLst>
          </p:cNvPr>
          <p:cNvSpPr/>
          <p:nvPr/>
        </p:nvSpPr>
        <p:spPr>
          <a:xfrm>
            <a:off x="4360986" y="1224106"/>
            <a:ext cx="2372324" cy="1927057"/>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51A51AED-B0F4-481E-9D04-FBB30984C1F8}"/>
              </a:ext>
            </a:extLst>
          </p:cNvPr>
          <p:cNvCxnSpPr>
            <a:cxnSpLocks/>
          </p:cNvCxnSpPr>
          <p:nvPr/>
        </p:nvCxnSpPr>
        <p:spPr>
          <a:xfrm>
            <a:off x="6620767" y="2503516"/>
            <a:ext cx="3177381" cy="591376"/>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A44205-7A43-4302-A807-B5004B1BA2FF}"/>
              </a:ext>
            </a:extLst>
          </p:cNvPr>
          <p:cNvSpPr txBox="1"/>
          <p:nvPr/>
        </p:nvSpPr>
        <p:spPr>
          <a:xfrm>
            <a:off x="9910689" y="2797220"/>
            <a:ext cx="1800665" cy="707886"/>
          </a:xfrm>
          <a:prstGeom prst="rect">
            <a:avLst/>
          </a:prstGeom>
          <a:noFill/>
        </p:spPr>
        <p:txBody>
          <a:bodyPr wrap="square" rtlCol="0">
            <a:spAutoFit/>
          </a:bodyPr>
          <a:lstStyle/>
          <a:p>
            <a:r>
              <a:rPr lang="en-US" sz="2000" b="1" dirty="0">
                <a:solidFill>
                  <a:srgbClr val="92D050"/>
                </a:solidFill>
              </a:rPr>
              <a:t>Not available until Sept 22</a:t>
            </a:r>
          </a:p>
        </p:txBody>
      </p:sp>
      <p:sp>
        <p:nvSpPr>
          <p:cNvPr id="3" name="Text Box 3">
            <a:extLst>
              <a:ext uri="{FF2B5EF4-FFF2-40B4-BE49-F238E27FC236}">
                <a16:creationId xmlns:a16="http://schemas.microsoft.com/office/drawing/2014/main" id="{B3111EB3-FFEE-46EB-8DB8-4447DD47D80B}"/>
              </a:ext>
            </a:extLst>
          </p:cNvPr>
          <p:cNvSpPr txBox="1">
            <a:spLocks noChangeArrowheads="1"/>
          </p:cNvSpPr>
          <p:nvPr/>
        </p:nvSpPr>
        <p:spPr bwMode="auto">
          <a:xfrm>
            <a:off x="94217" y="2314648"/>
            <a:ext cx="1649681" cy="126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B050"/>
                </a:solidFill>
                <a:effectLst/>
                <a:latin typeface="Calibri" panose="020F0502020204030204" pitchFamily="34" charset="0"/>
              </a:rPr>
              <a:t>NEW FOR 2022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Calibri" panose="020F0502020204030204" pitchFamily="34" charset="0"/>
              </a:rPr>
              <a:t>New mix White Cheddar and Kettle Corn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cxnSp>
        <p:nvCxnSpPr>
          <p:cNvPr id="1028" name="AutoShape 4">
            <a:extLst>
              <a:ext uri="{FF2B5EF4-FFF2-40B4-BE49-F238E27FC236}">
                <a16:creationId xmlns:a16="http://schemas.microsoft.com/office/drawing/2014/main" id="{3E24262F-51E4-4E0C-8B9F-48E2B2BC72A9}"/>
              </a:ext>
            </a:extLst>
          </p:cNvPr>
          <p:cNvCxnSpPr>
            <a:cxnSpLocks noChangeShapeType="1"/>
          </p:cNvCxnSpPr>
          <p:nvPr/>
        </p:nvCxnSpPr>
        <p:spPr bwMode="auto">
          <a:xfrm flipV="1">
            <a:off x="1455640" y="2021644"/>
            <a:ext cx="938212" cy="300038"/>
          </a:xfrm>
          <a:prstGeom prst="straightConnector1">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5" name="Text Box 5">
            <a:extLst>
              <a:ext uri="{FF2B5EF4-FFF2-40B4-BE49-F238E27FC236}">
                <a16:creationId xmlns:a16="http://schemas.microsoft.com/office/drawing/2014/main" id="{DB8CDE60-8291-47B7-9ED1-D33C1AAAE0EB}"/>
              </a:ext>
            </a:extLst>
          </p:cNvPr>
          <p:cNvSpPr txBox="1">
            <a:spLocks noChangeArrowheads="1"/>
          </p:cNvSpPr>
          <p:nvPr/>
        </p:nvSpPr>
        <p:spPr bwMode="auto">
          <a:xfrm>
            <a:off x="7258930" y="4916659"/>
            <a:ext cx="1698522" cy="11548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B050"/>
                </a:solidFill>
                <a:effectLst/>
                <a:latin typeface="Calibri" panose="020F0502020204030204" pitchFamily="34" charset="0"/>
              </a:rPr>
              <a:t>NEW FOR 2022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Calibri" panose="020F0502020204030204" pitchFamily="34" charset="0"/>
              </a:rPr>
              <a:t>$5 Price increase on these two products</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cxnSp>
        <p:nvCxnSpPr>
          <p:cNvPr id="1030" name="AutoShape 6">
            <a:extLst>
              <a:ext uri="{FF2B5EF4-FFF2-40B4-BE49-F238E27FC236}">
                <a16:creationId xmlns:a16="http://schemas.microsoft.com/office/drawing/2014/main" id="{F13E6E13-DA79-4D31-B8CA-0DAC19C11463}"/>
              </a:ext>
            </a:extLst>
          </p:cNvPr>
          <p:cNvCxnSpPr>
            <a:cxnSpLocks noChangeShapeType="1"/>
          </p:cNvCxnSpPr>
          <p:nvPr/>
        </p:nvCxnSpPr>
        <p:spPr bwMode="auto">
          <a:xfrm flipV="1">
            <a:off x="8052999" y="3875649"/>
            <a:ext cx="392192" cy="921434"/>
          </a:xfrm>
          <a:prstGeom prst="straightConnector1">
            <a:avLst/>
          </a:prstGeom>
          <a:noFill/>
          <a:ln w="76200" algn="ctr">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031" name="AutoShape 7">
            <a:extLst>
              <a:ext uri="{FF2B5EF4-FFF2-40B4-BE49-F238E27FC236}">
                <a16:creationId xmlns:a16="http://schemas.microsoft.com/office/drawing/2014/main" id="{A5B1B642-1450-433F-B1CE-A049BFD9ECCE}"/>
              </a:ext>
            </a:extLst>
          </p:cNvPr>
          <p:cNvCxnSpPr>
            <a:cxnSpLocks noChangeShapeType="1"/>
          </p:cNvCxnSpPr>
          <p:nvPr/>
        </p:nvCxnSpPr>
        <p:spPr bwMode="auto">
          <a:xfrm flipV="1">
            <a:off x="8052999" y="2314648"/>
            <a:ext cx="338379" cy="2536465"/>
          </a:xfrm>
          <a:prstGeom prst="straightConnector1">
            <a:avLst/>
          </a:prstGeom>
          <a:noFill/>
          <a:ln w="76200" algn="ctr">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Tree>
    <p:extLst>
      <p:ext uri="{BB962C8B-B14F-4D97-AF65-F5344CB8AC3E}">
        <p14:creationId xmlns:p14="http://schemas.microsoft.com/office/powerpoint/2010/main" val="2213288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tile tx="0" ty="0" sx="100000" sy="100000" flip="none" algn="tr"/>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3" y="299763"/>
            <a:ext cx="6443148"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Ordering Info</a:t>
            </a:r>
            <a:endParaRPr lang="en-US" dirty="0">
              <a:solidFill>
                <a:srgbClr val="FFFF00"/>
              </a:solidFill>
              <a:latin typeface="OCR A Extended" panose="02010509020102010303" pitchFamily="50" charset="0"/>
            </a:endParaRPr>
          </a:p>
        </p:txBody>
      </p:sp>
      <p:sp>
        <p:nvSpPr>
          <p:cNvPr id="2" name="Rectangle 1">
            <a:extLst>
              <a:ext uri="{FF2B5EF4-FFF2-40B4-BE49-F238E27FC236}">
                <a16:creationId xmlns:a16="http://schemas.microsoft.com/office/drawing/2014/main" id="{D1B3F31C-B510-4E65-9B93-C0E755A3878F}"/>
              </a:ext>
            </a:extLst>
          </p:cNvPr>
          <p:cNvSpPr/>
          <p:nvPr/>
        </p:nvSpPr>
        <p:spPr>
          <a:xfrm>
            <a:off x="-211358" y="994524"/>
            <a:ext cx="9911031" cy="3001784"/>
          </a:xfrm>
          <a:prstGeom prst="rect">
            <a:avLst/>
          </a:prstGeom>
        </p:spPr>
        <p:txBody>
          <a:bodyPr wrap="square">
            <a:spAutoFit/>
          </a:bodyPr>
          <a:lstStyle/>
          <a:p>
            <a:pPr lvl="2">
              <a:lnSpc>
                <a:spcPct val="107000"/>
              </a:lnSpc>
            </a:pPr>
            <a:r>
              <a:rPr lang="en-US" sz="2000" b="0" i="0" dirty="0">
                <a:solidFill>
                  <a:srgbClr val="92D050"/>
                </a:solidFill>
                <a:effectLst/>
                <a:latin typeface="Arial Black" panose="020B0A04020102020204" pitchFamily="34" charset="0"/>
                <a:cs typeface="Arial" panose="020B0604020202020204" pitchFamily="34" charset="0"/>
              </a:rPr>
              <a:t>SHOW AND DELIVER (WAGON) ORDER </a:t>
            </a:r>
          </a:p>
          <a:p>
            <a:pPr lvl="2">
              <a:lnSpc>
                <a:spcPct val="107000"/>
              </a:lnSpc>
            </a:pPr>
            <a:r>
              <a:rPr lang="en-US" sz="2000" b="0" i="0" dirty="0">
                <a:solidFill>
                  <a:srgbClr val="92D050"/>
                </a:solidFill>
                <a:effectLst/>
                <a:latin typeface="Arial Black" panose="020B0A04020102020204" pitchFamily="34" charset="0"/>
                <a:cs typeface="Arial" panose="020B0604020202020204" pitchFamily="34" charset="0"/>
              </a:rPr>
              <a:t>DUE Aug 25 at Midnight</a:t>
            </a:r>
            <a:endParaRPr lang="en-US" sz="2000" dirty="0">
              <a:solidFill>
                <a:srgbClr val="92D05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Order through the Leader Portal at </a:t>
            </a: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www.trails-end.com</a:t>
            </a:r>
            <a:endPar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Up to 80% of what you sold in 2021 (Retail dollars)</a:t>
            </a:r>
          </a:p>
          <a:p>
            <a:pPr marL="1200150" lvl="2" indent="-285750">
              <a:lnSpc>
                <a:spcPct val="107000"/>
              </a:lnSpc>
              <a:buFont typeface="Arial" panose="020B0604020202020204" pitchFamily="34" charset="0"/>
              <a:buChar char="•"/>
            </a:pP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Order in full cases only</a:t>
            </a:r>
          </a:p>
          <a:p>
            <a:pPr marL="1200150" lvl="2" indent="-285750">
              <a:lnSpc>
                <a:spcPct val="107000"/>
              </a:lnSpc>
              <a:buFont typeface="Arial" panose="020B0604020202020204" pitchFamily="34" charset="0"/>
              <a:buChar char="•"/>
            </a:pP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With the product changes, use your best judgement on what to order based on previous sales and your ordering limit. </a:t>
            </a:r>
          </a:p>
          <a:p>
            <a:pPr marL="1200150" lvl="2" indent="-285750">
              <a:lnSpc>
                <a:spcPct val="107000"/>
              </a:lnSpc>
              <a:buFont typeface="Arial" panose="020B0604020202020204" pitchFamily="34" charset="0"/>
              <a:buChar char="•"/>
            </a:pP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We WILL have more product during the sale to check out. </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879C9B4-E913-4001-9E01-8CADC5560C86}"/>
              </a:ext>
            </a:extLst>
          </p:cNvPr>
          <p:cNvSpPr/>
          <p:nvPr/>
        </p:nvSpPr>
        <p:spPr>
          <a:xfrm>
            <a:off x="-211356" y="4081027"/>
            <a:ext cx="7847397" cy="1585627"/>
          </a:xfrm>
          <a:prstGeom prst="rect">
            <a:avLst/>
          </a:prstGeom>
        </p:spPr>
        <p:txBody>
          <a:bodyPr wrap="square">
            <a:spAutoFit/>
          </a:bodyPr>
          <a:lstStyle/>
          <a:p>
            <a:pPr lvl="2">
              <a:lnSpc>
                <a:spcPct val="107000"/>
              </a:lnSpc>
            </a:pPr>
            <a:r>
              <a:rPr lang="en-US" sz="2000" b="0" i="0" dirty="0">
                <a:solidFill>
                  <a:srgbClr val="92D050"/>
                </a:solidFill>
                <a:effectLst/>
                <a:latin typeface="Arial Black" panose="020B0A04020102020204" pitchFamily="34" charset="0"/>
                <a:cs typeface="Arial" panose="020B0604020202020204" pitchFamily="34" charset="0"/>
              </a:rPr>
              <a:t>TAKE ORDER DUE NOV 6 at MIDNIGHT</a:t>
            </a:r>
            <a:endParaRPr lang="en-US" sz="2000" dirty="0">
              <a:solidFill>
                <a:srgbClr val="92D05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Order through the Leader Portal at </a:t>
            </a:r>
            <a:r>
              <a:rPr lang="en-US" dirty="0">
                <a:solidFill>
                  <a:schemeClr val="bg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www.trails-end.com</a:t>
            </a: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Can order singles</a:t>
            </a:r>
          </a:p>
          <a:p>
            <a:pPr marL="1200150" lvl="2" indent="-285750">
              <a:lnSpc>
                <a:spcPct val="107000"/>
              </a:lnSpc>
              <a:buFont typeface="Arial" panose="020B0604020202020204" pitchFamily="34" charset="0"/>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Order your Hometown Heroes credits at take order</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3C5BCDD-894A-4B89-98EB-7291FF5D0025}"/>
              </a:ext>
            </a:extLst>
          </p:cNvPr>
          <p:cNvSpPr/>
          <p:nvPr/>
        </p:nvSpPr>
        <p:spPr>
          <a:xfrm>
            <a:off x="-211356" y="5390602"/>
            <a:ext cx="7847397" cy="1585627"/>
          </a:xfrm>
          <a:prstGeom prst="rect">
            <a:avLst/>
          </a:prstGeom>
        </p:spPr>
        <p:txBody>
          <a:bodyPr wrap="square">
            <a:spAutoFit/>
          </a:bodyPr>
          <a:lstStyle/>
          <a:p>
            <a:pPr lvl="2">
              <a:lnSpc>
                <a:spcPct val="107000"/>
              </a:lnSpc>
            </a:pPr>
            <a:r>
              <a:rPr lang="en-US" sz="2000" b="0" i="0" dirty="0">
                <a:solidFill>
                  <a:srgbClr val="92D050"/>
                </a:solidFill>
                <a:effectLst/>
                <a:latin typeface="Arial Black" panose="020B0A04020102020204" pitchFamily="34" charset="0"/>
                <a:cs typeface="Arial" panose="020B0604020202020204" pitchFamily="34" charset="0"/>
              </a:rPr>
              <a:t>NOTEABLE FEATURES</a:t>
            </a:r>
            <a:endParaRPr lang="en-US" sz="2000" dirty="0">
              <a:solidFill>
                <a:srgbClr val="92D05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What to order auto populate button</a:t>
            </a:r>
          </a:p>
          <a:p>
            <a:pPr marL="1200150" lvl="2" indent="-285750">
              <a:lnSpc>
                <a:spcPct val="107000"/>
              </a:lnSpc>
              <a:buFont typeface="Arial" panose="020B0604020202020204" pitchFamily="34" charset="0"/>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Multifactor Authentication – 30 days</a:t>
            </a:r>
          </a:p>
          <a:p>
            <a:pPr marL="1200150" lvl="2" indent="-285750">
              <a:lnSpc>
                <a:spcPct val="107000"/>
              </a:lnSpc>
              <a:buFont typeface="Arial" panose="020B0604020202020204" pitchFamily="34" charset="0"/>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Ordering for two Units</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6567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12</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21632" y="381496"/>
            <a:ext cx="8395618" cy="711735"/>
          </a:xfrm>
          <a:prstGeom prst="rect">
            <a:avLst/>
          </a:prstGeom>
          <a:noFill/>
        </p:spPr>
        <p:txBody>
          <a:bodyPr wrap="square" lIns="34292" tIns="17146" rIns="34292" bIns="17146" rtlCol="0">
            <a:spAutoFit/>
          </a:bodyPr>
          <a:lstStyle/>
          <a:p>
            <a:r>
              <a:rPr lang="en-US" sz="4400" b="1" dirty="0">
                <a:solidFill>
                  <a:srgbClr val="FFFF00"/>
                </a:solidFill>
                <a:latin typeface="OCR A Extended" panose="02010509020102010303" pitchFamily="50" charset="0"/>
                <a:ea typeface="Arial Black" charset="0"/>
                <a:cs typeface="Arial" panose="020B0604020202020204" pitchFamily="34" charset="0"/>
              </a:rPr>
              <a:t>Distribution</a:t>
            </a:r>
            <a:endParaRPr lang="id-ID" sz="4400" b="1" dirty="0">
              <a:solidFill>
                <a:srgbClr val="FFFF00"/>
              </a:solidFill>
              <a:latin typeface="OCR A Extended" panose="02010509020102010303" pitchFamily="50"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268699" y="960177"/>
            <a:ext cx="8748551" cy="5632311"/>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r>
              <a:rPr lang="en-US" sz="2400" dirty="0">
                <a:ln>
                  <a:noFill/>
                </a:ln>
                <a:solidFill>
                  <a:srgbClr val="92D050"/>
                </a:solidFill>
                <a:latin typeface="+mn-lt"/>
              </a:rPr>
              <a:t>Show and Deliver Pick Ups</a:t>
            </a:r>
          </a:p>
          <a:p>
            <a:pPr lvl="1"/>
            <a:r>
              <a:rPr lang="en-US" sz="2400" dirty="0">
                <a:ln>
                  <a:noFill/>
                </a:ln>
                <a:latin typeface="+mn-lt"/>
              </a:rPr>
              <a:t>Sept 15 or 16</a:t>
            </a:r>
          </a:p>
          <a:p>
            <a:pPr lvl="1"/>
            <a:r>
              <a:rPr lang="en-US" sz="2400" dirty="0">
                <a:ln>
                  <a:noFill/>
                </a:ln>
                <a:latin typeface="+mn-lt"/>
              </a:rPr>
              <a:t>Several Locations Around Council</a:t>
            </a:r>
          </a:p>
          <a:p>
            <a:endParaRPr lang="en-US" sz="2400" dirty="0">
              <a:ln>
                <a:noFill/>
              </a:ln>
              <a:latin typeface="+mn-lt"/>
            </a:endParaRPr>
          </a:p>
          <a:p>
            <a:r>
              <a:rPr lang="en-US" sz="2400" dirty="0">
                <a:ln>
                  <a:noFill/>
                </a:ln>
                <a:latin typeface="+mn-lt"/>
              </a:rPr>
              <a:t>Reordering Starting Tues Sept 27 Pick up at reorder warehouse or Snack Semi </a:t>
            </a:r>
          </a:p>
          <a:p>
            <a:endParaRPr lang="en-US" sz="2400" dirty="0">
              <a:ln>
                <a:noFill/>
              </a:ln>
              <a:solidFill>
                <a:srgbClr val="FFFF00"/>
              </a:solidFill>
              <a:latin typeface="+mn-lt"/>
            </a:endParaRPr>
          </a:p>
          <a:p>
            <a:r>
              <a:rPr lang="en-US" sz="2400" dirty="0">
                <a:ln>
                  <a:noFill/>
                </a:ln>
                <a:solidFill>
                  <a:srgbClr val="92D050"/>
                </a:solidFill>
                <a:latin typeface="+mn-lt"/>
              </a:rPr>
              <a:t>Home Delivery</a:t>
            </a:r>
          </a:p>
          <a:p>
            <a:pPr lvl="1"/>
            <a:r>
              <a:rPr lang="en-US" sz="2400" dirty="0">
                <a:ln>
                  <a:noFill/>
                </a:ln>
                <a:latin typeface="+mn-lt"/>
              </a:rPr>
              <a:t>Over $12,000 in sales in 2021</a:t>
            </a:r>
          </a:p>
          <a:p>
            <a:pPr lvl="1"/>
            <a:r>
              <a:rPr lang="en-US" sz="2400" dirty="0">
                <a:ln>
                  <a:noFill/>
                </a:ln>
                <a:latin typeface="+mn-lt"/>
              </a:rPr>
              <a:t>Changing to $15,000 in sales in 2022 to qualify for 2023</a:t>
            </a:r>
          </a:p>
          <a:p>
            <a:pPr lvl="1"/>
            <a:r>
              <a:rPr lang="en-US" sz="2400" dirty="0">
                <a:ln>
                  <a:noFill/>
                </a:ln>
                <a:latin typeface="+mn-lt"/>
              </a:rPr>
              <a:t>Must order at least $6,000 or </a:t>
            </a:r>
            <a:r>
              <a:rPr lang="en-US" sz="2400" dirty="0">
                <a:ln>
                  <a:noFill/>
                </a:ln>
              </a:rPr>
              <a:t>35% </a:t>
            </a:r>
            <a:r>
              <a:rPr lang="en-US" sz="2400" dirty="0">
                <a:ln>
                  <a:noFill/>
                </a:ln>
                <a:latin typeface="+mn-lt"/>
              </a:rPr>
              <a:t>of last year’s sale (whichever is greater)</a:t>
            </a:r>
          </a:p>
          <a:p>
            <a:pPr lvl="1"/>
            <a:endParaRPr lang="en-US" sz="2400" dirty="0">
              <a:ln>
                <a:noFill/>
              </a:ln>
              <a:latin typeface="+mn-lt"/>
            </a:endParaRPr>
          </a:p>
          <a:p>
            <a:pPr lvl="1"/>
            <a:r>
              <a:rPr lang="en-US" sz="2400" dirty="0">
                <a:ln>
                  <a:noFill/>
                </a:ln>
                <a:latin typeface="+mn-lt"/>
              </a:rPr>
              <a:t>Need home Delivery Info by Aug 22. We will send out a survey to request the info</a:t>
            </a:r>
          </a:p>
        </p:txBody>
      </p:sp>
    </p:spTree>
    <p:extLst>
      <p:ext uri="{BB962C8B-B14F-4D97-AF65-F5344CB8AC3E}">
        <p14:creationId xmlns:p14="http://schemas.microsoft.com/office/powerpoint/2010/main" val="4258084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13</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09600" y="592631"/>
            <a:ext cx="8395618" cy="1388844"/>
          </a:xfrm>
          <a:prstGeom prst="rect">
            <a:avLst/>
          </a:prstGeom>
          <a:noFill/>
        </p:spPr>
        <p:txBody>
          <a:bodyPr wrap="square" lIns="34292" tIns="17146" rIns="34292" bIns="17146" rtlCol="0">
            <a:spAutoFit/>
          </a:bodyPr>
          <a:lstStyle/>
          <a:p>
            <a:r>
              <a:rPr lang="en-US" sz="4400" b="1" dirty="0">
                <a:solidFill>
                  <a:srgbClr val="FFFF00"/>
                </a:solidFill>
                <a:latin typeface="OCR A Extended" panose="02010509020102010303" pitchFamily="50" charset="0"/>
                <a:ea typeface="Arial Black" charset="0"/>
                <a:cs typeface="Arial" panose="020B0604020202020204" pitchFamily="34" charset="0"/>
              </a:rPr>
              <a:t>Distribution</a:t>
            </a:r>
            <a:endParaRPr lang="id-ID" sz="4400" b="1" dirty="0">
              <a:solidFill>
                <a:srgbClr val="FFFF00"/>
              </a:solidFill>
              <a:latin typeface="OCR A Extended" panose="02010509020102010303" pitchFamily="50" charset="0"/>
              <a:ea typeface="Arial Black" charset="0"/>
              <a:cs typeface="Arial" panose="020B0604020202020204" pitchFamily="34" charset="0"/>
            </a:endParaRPr>
          </a:p>
          <a:p>
            <a:endParaRPr lang="id-ID" sz="4400" b="1" dirty="0">
              <a:solidFill>
                <a:schemeClr val="bg1"/>
              </a:solidFill>
              <a:latin typeface="Arial" panose="020B0604020202020204" pitchFamily="34"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990600" y="1315694"/>
            <a:ext cx="10058400" cy="538609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2400" dirty="0">
                <a:ln>
                  <a:solidFill>
                    <a:schemeClr val="tx1"/>
                  </a:solidFill>
                </a:ln>
                <a:solidFill>
                  <a:srgbClr val="92D050"/>
                </a:solidFill>
                <a:latin typeface="Arial" panose="020B0604020202020204" pitchFamily="34" charset="0"/>
                <a:cs typeface="Arial" panose="020B0604020202020204" pitchFamily="34" charset="0"/>
              </a:rPr>
              <a:t>EARLY RETURNS---any amount</a:t>
            </a:r>
          </a:p>
          <a:p>
            <a:r>
              <a:rPr lang="en-US" sz="2400" dirty="0">
                <a:ln>
                  <a:noFill/>
                </a:ln>
                <a:latin typeface="+mn-lt"/>
              </a:rPr>
              <a:t>Sunday Oct. 9 and Monday Oct 10  4-7p.m. </a:t>
            </a:r>
          </a:p>
          <a:p>
            <a:r>
              <a:rPr lang="en-US" sz="2400" dirty="0">
                <a:ln>
                  <a:noFill/>
                </a:ln>
                <a:latin typeface="+mn-lt"/>
              </a:rPr>
              <a:t>No questions asked</a:t>
            </a:r>
          </a:p>
          <a:p>
            <a:pPr lvl="1"/>
            <a:r>
              <a:rPr lang="en-US" sz="2400" dirty="0">
                <a:ln>
                  <a:noFill/>
                </a:ln>
                <a:latin typeface="+mn-lt"/>
              </a:rPr>
              <a:t>Units can only return FULL Cases of product at early return days.</a:t>
            </a:r>
          </a:p>
          <a:p>
            <a:pPr lvl="1"/>
            <a:r>
              <a:rPr lang="en-US" sz="2400" dirty="0">
                <a:ln>
                  <a:noFill/>
                </a:ln>
                <a:latin typeface="+mn-lt"/>
              </a:rPr>
              <a:t>Units will only be able to return up to </a:t>
            </a:r>
            <a:r>
              <a:rPr lang="en-US" sz="3200" u="sng" dirty="0">
                <a:ln>
                  <a:noFill/>
                </a:ln>
                <a:latin typeface="+mn-lt"/>
              </a:rPr>
              <a:t>15%</a:t>
            </a:r>
            <a:r>
              <a:rPr lang="en-US" sz="2400" dirty="0">
                <a:ln>
                  <a:noFill/>
                </a:ln>
                <a:latin typeface="+mn-lt"/>
              </a:rPr>
              <a:t> of their TOTAL Show and Deliver order after Oct 10. </a:t>
            </a:r>
          </a:p>
          <a:p>
            <a:pPr marL="0" indent="0">
              <a:buNone/>
            </a:pPr>
            <a:endParaRPr lang="en-US" sz="2400" dirty="0">
              <a:ln>
                <a:noFill/>
              </a:ln>
              <a:solidFill>
                <a:srgbClr val="92D050"/>
              </a:solidFill>
              <a:latin typeface="+mn-lt"/>
            </a:endParaRPr>
          </a:p>
          <a:p>
            <a:pPr marL="0" indent="0">
              <a:buNone/>
            </a:pPr>
            <a:r>
              <a:rPr lang="en-US" sz="2400" dirty="0">
                <a:ln>
                  <a:solidFill>
                    <a:schemeClr val="tx1"/>
                  </a:solidFill>
                </a:ln>
                <a:solidFill>
                  <a:srgbClr val="92D050"/>
                </a:solidFill>
                <a:latin typeface="Arial" panose="020B0604020202020204" pitchFamily="34" charset="0"/>
                <a:cs typeface="Arial" panose="020B0604020202020204" pitchFamily="34" charset="0"/>
              </a:rPr>
              <a:t>FINAL RETURNS—up to 15%</a:t>
            </a:r>
          </a:p>
          <a:p>
            <a:r>
              <a:rPr lang="en-US" sz="2400" dirty="0">
                <a:ln>
                  <a:noFill/>
                </a:ln>
                <a:latin typeface="Arial" panose="020B0604020202020204" pitchFamily="34" charset="0"/>
                <a:cs typeface="Arial" panose="020B0604020202020204" pitchFamily="34" charset="0"/>
              </a:rPr>
              <a:t>Thurs. Nov 3 and Sunday Nov 6	4p.m.-7p.m.</a:t>
            </a:r>
          </a:p>
          <a:p>
            <a:pPr marL="0" indent="0">
              <a:buNone/>
            </a:pPr>
            <a:r>
              <a:rPr lang="en-US" sz="2400" dirty="0">
                <a:ln>
                  <a:noFill/>
                </a:ln>
                <a:latin typeface="Arial" panose="020B0604020202020204" pitchFamily="34" charset="0"/>
                <a:cs typeface="Arial" panose="020B0604020202020204" pitchFamily="34" charset="0"/>
              </a:rPr>
              <a:t>	4 locations on Thurs	</a:t>
            </a:r>
          </a:p>
          <a:p>
            <a:pPr marL="0" indent="0">
              <a:buNone/>
            </a:pPr>
            <a:r>
              <a:rPr lang="en-US" sz="2400" dirty="0">
                <a:ln>
                  <a:noFill/>
                </a:ln>
                <a:latin typeface="Arial" panose="020B0604020202020204" pitchFamily="34" charset="0"/>
                <a:cs typeface="Arial" panose="020B0604020202020204" pitchFamily="34" charset="0"/>
              </a:rPr>
              <a:t>	2 Locations on Sunday </a:t>
            </a:r>
          </a:p>
          <a:p>
            <a:pPr marL="0" indent="0">
              <a:buNone/>
            </a:pPr>
            <a:r>
              <a:rPr lang="en-US" sz="2400" dirty="0">
                <a:ln>
                  <a:noFill/>
                </a:ln>
                <a:latin typeface="Arial" panose="020B0604020202020204" pitchFamily="34" charset="0"/>
                <a:cs typeface="Arial" panose="020B0604020202020204" pitchFamily="34" charset="0"/>
              </a:rPr>
              <a:t>	Willmar by appointment.</a:t>
            </a:r>
            <a:endParaRPr lang="en-US" sz="2400" dirty="0">
              <a:ln>
                <a:noFill/>
              </a:ln>
              <a:solidFill>
                <a:srgbClr val="FFFF00"/>
              </a:solidFill>
              <a:latin typeface="Arial" panose="020B0604020202020204" pitchFamily="34" charset="0"/>
              <a:cs typeface="Arial" panose="020B0604020202020204" pitchFamily="34" charset="0"/>
            </a:endParaRPr>
          </a:p>
          <a:p>
            <a:endParaRPr lang="en-US" sz="2400" dirty="0">
              <a:ln>
                <a:noFill/>
              </a:ln>
              <a:solidFill>
                <a:srgbClr val="FFFF00"/>
              </a:solidFill>
              <a:latin typeface="Arial" panose="020B0604020202020204" pitchFamily="34" charset="0"/>
              <a:cs typeface="Arial" panose="020B0604020202020204" pitchFamily="34" charset="0"/>
            </a:endParaRPr>
          </a:p>
          <a:p>
            <a:r>
              <a:rPr lang="en-US" sz="2400" dirty="0">
                <a:ln>
                  <a:noFill/>
                </a:ln>
                <a:latin typeface="Arial" panose="020B0604020202020204" pitchFamily="34" charset="0"/>
                <a:cs typeface="Arial" panose="020B0604020202020204" pitchFamily="34" charset="0"/>
              </a:rPr>
              <a:t> 	</a:t>
            </a:r>
            <a:r>
              <a:rPr lang="en-US" sz="2400" dirty="0">
                <a:ln>
                  <a:solidFill>
                    <a:srgbClr val="154174"/>
                  </a:solidFill>
                </a:ln>
                <a:solidFill>
                  <a:srgbClr val="92D050"/>
                </a:solidFill>
                <a:latin typeface="Arial" panose="020B0604020202020204" pitchFamily="34" charset="0"/>
                <a:cs typeface="Arial" panose="020B0604020202020204" pitchFamily="34" charset="0"/>
              </a:rPr>
              <a:t>ABSOLUTELY NO RETURNS AFTER NOVEMBER 6</a:t>
            </a:r>
          </a:p>
        </p:txBody>
      </p:sp>
    </p:spTree>
    <p:extLst>
      <p:ext uri="{BB962C8B-B14F-4D97-AF65-F5344CB8AC3E}">
        <p14:creationId xmlns:p14="http://schemas.microsoft.com/office/powerpoint/2010/main" val="343938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14</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753687" y="651188"/>
            <a:ext cx="8395618" cy="711735"/>
          </a:xfrm>
          <a:prstGeom prst="rect">
            <a:avLst/>
          </a:prstGeom>
          <a:noFill/>
        </p:spPr>
        <p:txBody>
          <a:bodyPr wrap="square" lIns="34292" tIns="17146" rIns="34292" bIns="17146" rtlCol="0">
            <a:spAutoFit/>
          </a:bodyPr>
          <a:lstStyle/>
          <a:p>
            <a:r>
              <a:rPr lang="en-US" sz="4400" b="1" dirty="0">
                <a:solidFill>
                  <a:srgbClr val="FFFF00"/>
                </a:solidFill>
                <a:latin typeface="OCR A Extended" panose="02010509020102010303" pitchFamily="50" charset="0"/>
                <a:ea typeface="Arial Black" charset="0"/>
                <a:cs typeface="Arial" panose="020B0604020202020204" pitchFamily="34" charset="0"/>
              </a:rPr>
              <a:t>Transfers</a:t>
            </a:r>
            <a:endParaRPr lang="id-ID" sz="4400" b="1" dirty="0">
              <a:solidFill>
                <a:srgbClr val="FFFF00"/>
              </a:solidFill>
              <a:latin typeface="OCR A Extended" panose="02010509020102010303" pitchFamily="50"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914400" y="1828800"/>
            <a:ext cx="10058400" cy="353943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3200" dirty="0">
                <a:ln>
                  <a:solidFill>
                    <a:schemeClr val="tx1"/>
                  </a:solidFill>
                </a:ln>
                <a:solidFill>
                  <a:srgbClr val="92D050"/>
                </a:solidFill>
                <a:latin typeface="Arial" panose="020B0604020202020204" pitchFamily="34" charset="0"/>
                <a:cs typeface="Arial" panose="020B0604020202020204" pitchFamily="34" charset="0"/>
              </a:rPr>
              <a:t>All Transfers are done through the </a:t>
            </a:r>
          </a:p>
          <a:p>
            <a:pPr marL="0" indent="0">
              <a:buNone/>
            </a:pPr>
            <a:r>
              <a:rPr lang="en-US" sz="3200" dirty="0">
                <a:ln>
                  <a:solidFill>
                    <a:schemeClr val="tx1"/>
                  </a:solidFill>
                </a:ln>
                <a:solidFill>
                  <a:srgbClr val="92D050"/>
                </a:solidFill>
                <a:latin typeface="Arial" panose="020B0604020202020204" pitchFamily="34" charset="0"/>
                <a:cs typeface="Arial" panose="020B0604020202020204" pitchFamily="34" charset="0"/>
              </a:rPr>
              <a:t>Trail’s End Leader Portal</a:t>
            </a:r>
          </a:p>
          <a:p>
            <a:pPr marL="0" indent="0">
              <a:buNone/>
            </a:pPr>
            <a:endParaRPr lang="en-US" sz="3200" dirty="0">
              <a:ln>
                <a:solidFill>
                  <a:schemeClr val="tx1"/>
                </a:solidFill>
              </a:ln>
              <a:solidFill>
                <a:srgbClr val="92D050"/>
              </a:solidFill>
              <a:latin typeface="Arial" panose="020B0604020202020204" pitchFamily="34" charset="0"/>
              <a:cs typeface="Arial" panose="020B0604020202020204" pitchFamily="34" charset="0"/>
            </a:endParaRPr>
          </a:p>
          <a:p>
            <a:r>
              <a:rPr lang="en-US" sz="3200" dirty="0">
                <a:ln>
                  <a:noFill/>
                </a:ln>
                <a:solidFill>
                  <a:srgbClr val="92D050"/>
                </a:solidFill>
                <a:latin typeface="+mn-lt"/>
              </a:rPr>
              <a:t>You can initiate a transfer</a:t>
            </a:r>
          </a:p>
          <a:p>
            <a:r>
              <a:rPr lang="en-US" sz="3200" dirty="0">
                <a:ln>
                  <a:noFill/>
                </a:ln>
                <a:solidFill>
                  <a:srgbClr val="92D050"/>
                </a:solidFill>
                <a:latin typeface="+mn-lt"/>
              </a:rPr>
              <a:t>Both parties have to accept</a:t>
            </a:r>
          </a:p>
          <a:p>
            <a:r>
              <a:rPr lang="en-US" sz="3200" dirty="0">
                <a:ln>
                  <a:noFill/>
                </a:ln>
                <a:solidFill>
                  <a:srgbClr val="92D050"/>
                </a:solidFill>
                <a:latin typeface="+mn-lt"/>
              </a:rPr>
              <a:t>Invoice automatically updates for both Units</a:t>
            </a:r>
          </a:p>
          <a:p>
            <a:pPr marL="0" indent="0">
              <a:buNone/>
            </a:pPr>
            <a:endParaRPr lang="en-US" sz="3200" dirty="0">
              <a:ln>
                <a:solidFill>
                  <a:schemeClr val="tx1"/>
                </a:solidFill>
              </a:ln>
              <a:latin typeface="Egiziano CG Black" panose="02000505040000020003" pitchFamily="50" charset="0"/>
            </a:endParaRPr>
          </a:p>
        </p:txBody>
      </p:sp>
    </p:spTree>
    <p:extLst>
      <p:ext uri="{BB962C8B-B14F-4D97-AF65-F5344CB8AC3E}">
        <p14:creationId xmlns:p14="http://schemas.microsoft.com/office/powerpoint/2010/main" val="2804161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15</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09600" y="592631"/>
            <a:ext cx="10728960" cy="711735"/>
          </a:xfrm>
          <a:prstGeom prst="rect">
            <a:avLst/>
          </a:prstGeom>
          <a:noFill/>
        </p:spPr>
        <p:txBody>
          <a:bodyPr wrap="square" lIns="34292" tIns="17146" rIns="34292" bIns="17146" rtlCol="0">
            <a:spAutoFit/>
          </a:bodyPr>
          <a:lstStyle/>
          <a:p>
            <a:r>
              <a:rPr lang="en-US" sz="4400" b="1" dirty="0">
                <a:solidFill>
                  <a:srgbClr val="FFFF00"/>
                </a:solidFill>
                <a:latin typeface="OCR A Extended" panose="02010509020102010303" pitchFamily="50" charset="0"/>
                <a:ea typeface="Arial Black" charset="0"/>
                <a:cs typeface="Arial" panose="020B0604020202020204" pitchFamily="34" charset="0"/>
              </a:rPr>
              <a:t>Distribution — Snack Semi</a:t>
            </a:r>
            <a:endParaRPr lang="id-ID" sz="4400" b="1" dirty="0">
              <a:solidFill>
                <a:srgbClr val="FFFF00"/>
              </a:solidFill>
              <a:latin typeface="OCR A Extended" panose="02010509020102010303" pitchFamily="50"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670203" y="1410664"/>
            <a:ext cx="9743152" cy="433965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dirty="0">
                <a:ln>
                  <a:noFill/>
                </a:ln>
                <a:solidFill>
                  <a:srgbClr val="92D050"/>
                </a:solidFill>
                <a:latin typeface="Arial" panose="020B0604020202020204" pitchFamily="34" charset="0"/>
                <a:cs typeface="Arial" panose="020B0604020202020204" pitchFamily="34" charset="0"/>
              </a:rPr>
              <a:t>During the sale for reorders you can order from the warehouse OR the Snack Semi.</a:t>
            </a:r>
          </a:p>
          <a:p>
            <a:pPr marL="0" indent="0">
              <a:buNone/>
            </a:pPr>
            <a:endParaRPr lang="en-US" dirty="0">
              <a:ln>
                <a:noFill/>
              </a:ln>
              <a:solidFill>
                <a:srgbClr val="92D050"/>
              </a:solidFill>
              <a:latin typeface="Arial" panose="020B0604020202020204" pitchFamily="34" charset="0"/>
              <a:cs typeface="Arial" panose="020B0604020202020204" pitchFamily="34" charset="0"/>
            </a:endParaRPr>
          </a:p>
          <a:p>
            <a:pPr marL="0" indent="0">
              <a:buNone/>
            </a:pPr>
            <a:r>
              <a:rPr lang="en-US" dirty="0">
                <a:ln>
                  <a:noFill/>
                </a:ln>
                <a:solidFill>
                  <a:srgbClr val="92D050"/>
                </a:solidFill>
                <a:latin typeface="Arial" panose="020B0604020202020204" pitchFamily="34" charset="0"/>
                <a:cs typeface="Arial" panose="020B0604020202020204" pitchFamily="34" charset="0"/>
              </a:rPr>
              <a:t>The Snack Semi is similar to the Amazon Treasure Truck</a:t>
            </a:r>
          </a:p>
          <a:p>
            <a:pPr marL="0" indent="0">
              <a:buNone/>
            </a:pPr>
            <a:r>
              <a:rPr lang="en-US" dirty="0">
                <a:ln>
                  <a:noFill/>
                </a:ln>
                <a:solidFill>
                  <a:srgbClr val="92D050"/>
                </a:solidFill>
                <a:latin typeface="Arial" panose="020B0604020202020204" pitchFamily="34" charset="0"/>
                <a:cs typeface="Arial" panose="020B0604020202020204" pitchFamily="34" charset="0"/>
              </a:rPr>
              <a:t>Order by a certain date each week for pick up around the metro and outlying areas. </a:t>
            </a:r>
          </a:p>
          <a:p>
            <a:r>
              <a:rPr lang="en-US" dirty="0">
                <a:ln>
                  <a:noFill/>
                </a:ln>
                <a:solidFill>
                  <a:srgbClr val="92D050"/>
                </a:solidFill>
                <a:latin typeface="Arial" panose="020B0604020202020204" pitchFamily="34" charset="0"/>
                <a:cs typeface="Arial" panose="020B0604020202020204" pitchFamily="34" charset="0"/>
              </a:rPr>
              <a:t>Order in full cases</a:t>
            </a:r>
          </a:p>
          <a:p>
            <a:r>
              <a:rPr lang="en-US" dirty="0">
                <a:ln>
                  <a:noFill/>
                </a:ln>
                <a:solidFill>
                  <a:srgbClr val="92D050"/>
                </a:solidFill>
                <a:latin typeface="Arial" panose="020B0604020202020204" pitchFamily="34" charset="0"/>
                <a:cs typeface="Arial" panose="020B0604020202020204" pitchFamily="34" charset="0"/>
              </a:rPr>
              <a:t>4 days will have stops in 5-8 communities for 30-45 min before moving on</a:t>
            </a:r>
          </a:p>
          <a:p>
            <a:endParaRPr lang="en-US" sz="2400" dirty="0">
              <a:ln>
                <a:solidFill>
                  <a:schemeClr val="tx1"/>
                </a:solidFill>
              </a:ln>
              <a:latin typeface="Arial" panose="020B0604020202020204" pitchFamily="34" charset="0"/>
              <a:cs typeface="Arial" panose="020B0604020202020204" pitchFamily="34" charset="0"/>
            </a:endParaRPr>
          </a:p>
        </p:txBody>
      </p:sp>
      <p:pic>
        <p:nvPicPr>
          <p:cNvPr id="1026" name="Picture 2" descr="Semi Trailer Truck – Space Engineers | Space engineers, Semi ...">
            <a:extLst>
              <a:ext uri="{FF2B5EF4-FFF2-40B4-BE49-F238E27FC236}">
                <a16:creationId xmlns:a16="http://schemas.microsoft.com/office/drawing/2014/main" id="{36422556-D97F-4DF5-84DC-FFA7AE55817A}"/>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8932523" y="5193516"/>
            <a:ext cx="2961665" cy="166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06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BB9B345-7229-461F-82FB-7084B3EAC24E}"/>
              </a:ext>
            </a:extLst>
          </p:cNvPr>
          <p:cNvPicPr>
            <a:picLocks noChangeAspect="1"/>
          </p:cNvPicPr>
          <p:nvPr/>
        </p:nvPicPr>
        <p:blipFill rotWithShape="1">
          <a:blip r:embed="rId2"/>
          <a:srcRect l="4686" t="22233" r="47996" b="6603"/>
          <a:stretch/>
        </p:blipFill>
        <p:spPr>
          <a:xfrm>
            <a:off x="894876" y="143260"/>
            <a:ext cx="9620724" cy="6571480"/>
          </a:xfrm>
          <a:prstGeom prst="rect">
            <a:avLst/>
          </a:prstGeom>
        </p:spPr>
      </p:pic>
      <p:sp>
        <p:nvSpPr>
          <p:cNvPr id="22" name="TextBox 21">
            <a:extLst>
              <a:ext uri="{FF2B5EF4-FFF2-40B4-BE49-F238E27FC236}">
                <a16:creationId xmlns:a16="http://schemas.microsoft.com/office/drawing/2014/main" id="{6A3104A2-46D7-4C48-BECF-1A118C3E1CB9}"/>
              </a:ext>
            </a:extLst>
          </p:cNvPr>
          <p:cNvSpPr txBox="1"/>
          <p:nvPr/>
        </p:nvSpPr>
        <p:spPr>
          <a:xfrm>
            <a:off x="2045368" y="2779295"/>
            <a:ext cx="1949116" cy="461665"/>
          </a:xfrm>
          <a:prstGeom prst="rect">
            <a:avLst/>
          </a:prstGeom>
          <a:noFill/>
        </p:spPr>
        <p:txBody>
          <a:bodyPr wrap="square" rtlCol="0">
            <a:spAutoFit/>
          </a:bodyPr>
          <a:lstStyle/>
          <a:p>
            <a:r>
              <a:rPr lang="en-US" sz="2400" b="1" dirty="0">
                <a:solidFill>
                  <a:srgbClr val="FF0000"/>
                </a:solidFill>
              </a:rPr>
              <a:t>ROUTE 1</a:t>
            </a:r>
          </a:p>
        </p:txBody>
      </p:sp>
      <p:sp>
        <p:nvSpPr>
          <p:cNvPr id="30" name="TextBox 29">
            <a:extLst>
              <a:ext uri="{FF2B5EF4-FFF2-40B4-BE49-F238E27FC236}">
                <a16:creationId xmlns:a16="http://schemas.microsoft.com/office/drawing/2014/main" id="{F3FAD392-17FA-4E38-B6DD-0C63C73F68F9}"/>
              </a:ext>
            </a:extLst>
          </p:cNvPr>
          <p:cNvSpPr txBox="1"/>
          <p:nvPr/>
        </p:nvSpPr>
        <p:spPr>
          <a:xfrm>
            <a:off x="6553200" y="766011"/>
            <a:ext cx="1949116" cy="461665"/>
          </a:xfrm>
          <a:prstGeom prst="rect">
            <a:avLst/>
          </a:prstGeom>
          <a:noFill/>
        </p:spPr>
        <p:txBody>
          <a:bodyPr wrap="square" rtlCol="0">
            <a:spAutoFit/>
          </a:bodyPr>
          <a:lstStyle/>
          <a:p>
            <a:r>
              <a:rPr lang="en-US" sz="2400" b="1" dirty="0">
                <a:solidFill>
                  <a:schemeClr val="accent6">
                    <a:lumMod val="75000"/>
                  </a:schemeClr>
                </a:solidFill>
              </a:rPr>
              <a:t>ROUTE 2</a:t>
            </a:r>
          </a:p>
        </p:txBody>
      </p:sp>
      <p:sp>
        <p:nvSpPr>
          <p:cNvPr id="31" name="TextBox 30">
            <a:extLst>
              <a:ext uri="{FF2B5EF4-FFF2-40B4-BE49-F238E27FC236}">
                <a16:creationId xmlns:a16="http://schemas.microsoft.com/office/drawing/2014/main" id="{A9CBD2C0-738E-4DE0-8D97-C25E62F5021E}"/>
              </a:ext>
            </a:extLst>
          </p:cNvPr>
          <p:cNvSpPr txBox="1"/>
          <p:nvPr/>
        </p:nvSpPr>
        <p:spPr>
          <a:xfrm>
            <a:off x="5121442" y="5410201"/>
            <a:ext cx="1949116" cy="461665"/>
          </a:xfrm>
          <a:prstGeom prst="rect">
            <a:avLst/>
          </a:prstGeom>
          <a:noFill/>
        </p:spPr>
        <p:txBody>
          <a:bodyPr wrap="square" rtlCol="0">
            <a:spAutoFit/>
          </a:bodyPr>
          <a:lstStyle/>
          <a:p>
            <a:r>
              <a:rPr lang="en-US" sz="2400" b="1" dirty="0">
                <a:solidFill>
                  <a:schemeClr val="accent1"/>
                </a:solidFill>
              </a:rPr>
              <a:t>ROUTE 4</a:t>
            </a:r>
          </a:p>
        </p:txBody>
      </p:sp>
      <p:sp>
        <p:nvSpPr>
          <p:cNvPr id="32" name="TextBox 31">
            <a:extLst>
              <a:ext uri="{FF2B5EF4-FFF2-40B4-BE49-F238E27FC236}">
                <a16:creationId xmlns:a16="http://schemas.microsoft.com/office/drawing/2014/main" id="{F4FA33ED-60F3-4F36-BC8D-F6215B12EA6A}"/>
              </a:ext>
            </a:extLst>
          </p:cNvPr>
          <p:cNvSpPr txBox="1"/>
          <p:nvPr/>
        </p:nvSpPr>
        <p:spPr>
          <a:xfrm>
            <a:off x="7527758" y="3240960"/>
            <a:ext cx="1949116" cy="461665"/>
          </a:xfrm>
          <a:prstGeom prst="rect">
            <a:avLst/>
          </a:prstGeom>
          <a:noFill/>
        </p:spPr>
        <p:txBody>
          <a:bodyPr wrap="square" rtlCol="0">
            <a:spAutoFit/>
          </a:bodyPr>
          <a:lstStyle/>
          <a:p>
            <a:r>
              <a:rPr lang="en-US" sz="2400" b="1" dirty="0">
                <a:solidFill>
                  <a:srgbClr val="7030A0"/>
                </a:solidFill>
              </a:rPr>
              <a:t>ROUTE 3</a:t>
            </a:r>
          </a:p>
        </p:txBody>
      </p:sp>
    </p:spTree>
    <p:extLst>
      <p:ext uri="{BB962C8B-B14F-4D97-AF65-F5344CB8AC3E}">
        <p14:creationId xmlns:p14="http://schemas.microsoft.com/office/powerpoint/2010/main" val="1554824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3" y="299763"/>
            <a:ext cx="6443148"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Online Direct</a:t>
            </a:r>
            <a:endParaRPr lang="en-US" dirty="0">
              <a:solidFill>
                <a:srgbClr val="FFFF00"/>
              </a:solidFill>
              <a:latin typeface="OCR A Extended" panose="02010509020102010303" pitchFamily="50" charset="0"/>
            </a:endParaRPr>
          </a:p>
        </p:txBody>
      </p:sp>
      <p:sp>
        <p:nvSpPr>
          <p:cNvPr id="2" name="Rectangle 1">
            <a:extLst>
              <a:ext uri="{FF2B5EF4-FFF2-40B4-BE49-F238E27FC236}">
                <a16:creationId xmlns:a16="http://schemas.microsoft.com/office/drawing/2014/main" id="{D1B3F31C-B510-4E65-9B93-C0E755A3878F}"/>
              </a:ext>
            </a:extLst>
          </p:cNvPr>
          <p:cNvSpPr/>
          <p:nvPr/>
        </p:nvSpPr>
        <p:spPr>
          <a:xfrm>
            <a:off x="-303597" y="1722179"/>
            <a:ext cx="9037502" cy="4871526"/>
          </a:xfrm>
          <a:prstGeom prst="rect">
            <a:avLst/>
          </a:prstGeom>
        </p:spPr>
        <p:txBody>
          <a:bodyPr wrap="square">
            <a:spAutoFit/>
          </a:bodyPr>
          <a:lstStyle/>
          <a:p>
            <a:pPr lvl="2">
              <a:lnSpc>
                <a:spcPct val="107000"/>
              </a:lnSpc>
            </a:pPr>
            <a:r>
              <a:rPr lang="en-US" sz="2800" b="0" i="0" dirty="0">
                <a:solidFill>
                  <a:srgbClr val="92D050"/>
                </a:solidFill>
                <a:effectLst/>
                <a:latin typeface="Arial Black" panose="020B0A04020102020204" pitchFamily="34" charset="0"/>
                <a:cs typeface="Arial" panose="020B0604020202020204" pitchFamily="34" charset="0"/>
              </a:rPr>
              <a:t>Best &amp; Preferred Way to Sell</a:t>
            </a:r>
            <a:endParaRPr lang="en-US" sz="2800" dirty="0">
              <a:solidFill>
                <a:srgbClr val="92D05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Safest way for Scouts to sell</a:t>
            </a:r>
          </a:p>
          <a:p>
            <a:pPr marL="1200150" lvl="2" indent="-28575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Scouts </a:t>
            </a:r>
            <a:r>
              <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rPr>
              <a:t>earn </a:t>
            </a:r>
            <a:r>
              <a:rPr lang="en-US" sz="2400" b="1" i="1">
                <a:solidFill>
                  <a:schemeClr val="bg1"/>
                </a:solidFill>
                <a:effectLst/>
                <a:latin typeface="Arial" panose="020B0604020202020204" pitchFamily="34" charset="0"/>
                <a:ea typeface="Calibri" panose="020F0502020204030204" pitchFamily="34" charset="0"/>
                <a:cs typeface="Arial" panose="020B0604020202020204" pitchFamily="34" charset="0"/>
              </a:rPr>
              <a:t>1 Point</a:t>
            </a:r>
            <a:r>
              <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for TE Rewards</a:t>
            </a:r>
          </a:p>
          <a:p>
            <a:pPr marL="1200150" lvl="2" indent="-28575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Traditional products and prices </a:t>
            </a:r>
          </a:p>
          <a:p>
            <a:pPr marL="1657350" lvl="3" indent="-28575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$10 opening price point</a:t>
            </a:r>
          </a:p>
          <a:p>
            <a:pPr marL="1200150" lvl="2" indent="-28575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No handling of products/cash for Scout or unit</a:t>
            </a:r>
          </a:p>
          <a:p>
            <a:pPr marL="1200150" lvl="2" indent="-28575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New TE App Online Direct features: </a:t>
            </a:r>
          </a:p>
          <a:p>
            <a:pPr marL="1657350" lvl="3" indent="-28575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Take Online Direct orders in the TE App </a:t>
            </a:r>
          </a:p>
          <a:p>
            <a:pPr marL="1657350" lvl="3" indent="-28575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Text order to customer to complete purchase on their phone </a:t>
            </a:r>
          </a:p>
          <a:p>
            <a:pPr marL="1200150" lvl="2" indent="-28575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Products popped fresh to order – shipped direct to customer.</a:t>
            </a:r>
          </a:p>
        </p:txBody>
      </p:sp>
      <p:pic>
        <p:nvPicPr>
          <p:cNvPr id="1026" name="Picture 2">
            <a:extLst>
              <a:ext uri="{FF2B5EF4-FFF2-40B4-BE49-F238E27FC236}">
                <a16:creationId xmlns:a16="http://schemas.microsoft.com/office/drawing/2014/main" id="{6F77AEC8-F16A-4906-B34E-BE830CAD4B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49103" y="653552"/>
            <a:ext cx="3377529" cy="508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173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3" y="299763"/>
            <a:ext cx="6443148"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Online Direct</a:t>
            </a:r>
            <a:endParaRPr lang="en-US" dirty="0">
              <a:solidFill>
                <a:srgbClr val="FFFF00"/>
              </a:solidFill>
              <a:latin typeface="OCR A Extended" panose="02010509020102010303" pitchFamily="50" charset="0"/>
            </a:endParaRPr>
          </a:p>
        </p:txBody>
      </p:sp>
      <p:sp>
        <p:nvSpPr>
          <p:cNvPr id="2" name="Rectangle 1">
            <a:extLst>
              <a:ext uri="{FF2B5EF4-FFF2-40B4-BE49-F238E27FC236}">
                <a16:creationId xmlns:a16="http://schemas.microsoft.com/office/drawing/2014/main" id="{10E2FA8B-877C-40AB-BD26-B7835EE999D1}"/>
              </a:ext>
            </a:extLst>
          </p:cNvPr>
          <p:cNvSpPr/>
          <p:nvPr/>
        </p:nvSpPr>
        <p:spPr>
          <a:xfrm>
            <a:off x="2492464" y="1604153"/>
            <a:ext cx="6096000" cy="1194301"/>
          </a:xfrm>
          <a:prstGeom prst="rect">
            <a:avLst/>
          </a:prstGeom>
        </p:spPr>
        <p:txBody>
          <a:bodyPr>
            <a:spAutoFit/>
          </a:bodyPr>
          <a:lstStyle/>
          <a:p>
            <a:pPr algn="ctr">
              <a:lnSpc>
                <a:spcPct val="107000"/>
              </a:lnSpc>
            </a:pPr>
            <a:r>
              <a:rPr lang="en-US" sz="4400" dirty="0">
                <a:solidFill>
                  <a:srgbClr val="92D050"/>
                </a:solidFill>
                <a:latin typeface="Arial Black" panose="020B0A04020102020204" pitchFamily="34" charset="0"/>
                <a:ea typeface="Calibri" panose="020F0502020204030204" pitchFamily="34" charset="0"/>
                <a:cs typeface="Arial" panose="020B0604020202020204" pitchFamily="34" charset="0"/>
              </a:rPr>
              <a:t>HOW IT WORKS</a:t>
            </a:r>
          </a:p>
          <a:p>
            <a:pPr algn="ctr">
              <a:lnSpc>
                <a:spcPct val="107000"/>
              </a:lnSpc>
            </a:pPr>
            <a:r>
              <a:rPr lang="en-US" sz="2400" dirty="0">
                <a:solidFill>
                  <a:schemeClr val="bg1"/>
                </a:solidFill>
                <a:latin typeface="Arial Black" panose="020B0A04020102020204" pitchFamily="34" charset="0"/>
                <a:ea typeface="Calibri" panose="020F0502020204030204" pitchFamily="34" charset="0"/>
                <a:cs typeface="Arial" panose="020B0604020202020204" pitchFamily="34" charset="0"/>
              </a:rPr>
              <a:t>TWO WAYS TO SELL</a:t>
            </a:r>
          </a:p>
        </p:txBody>
      </p:sp>
      <p:sp>
        <p:nvSpPr>
          <p:cNvPr id="3" name="Rectangle 2">
            <a:extLst>
              <a:ext uri="{FF2B5EF4-FFF2-40B4-BE49-F238E27FC236}">
                <a16:creationId xmlns:a16="http://schemas.microsoft.com/office/drawing/2014/main" id="{A30D97E7-374D-4C55-8D1E-67CBDB0A6F67}"/>
              </a:ext>
            </a:extLst>
          </p:cNvPr>
          <p:cNvSpPr/>
          <p:nvPr/>
        </p:nvSpPr>
        <p:spPr>
          <a:xfrm>
            <a:off x="2370124" y="2894044"/>
            <a:ext cx="3725876" cy="1755096"/>
          </a:xfrm>
          <a:prstGeom prst="rect">
            <a:avLst/>
          </a:prstGeom>
        </p:spPr>
        <p:txBody>
          <a:bodyPr wrap="square">
            <a:spAutoFit/>
          </a:bodyPr>
          <a:lstStyle/>
          <a:p>
            <a:pPr>
              <a:lnSpc>
                <a:spcPct val="107000"/>
              </a:lnSpc>
            </a:pPr>
            <a:r>
              <a:rPr lang="en-US" sz="1600" b="1" dirty="0">
                <a:solidFill>
                  <a:schemeClr val="bg1"/>
                </a:solidFill>
                <a:latin typeface="Arial" panose="020B0604020202020204" pitchFamily="34" charset="0"/>
                <a:ea typeface="Calibri" panose="020F0502020204030204" pitchFamily="34" charset="0"/>
                <a:cs typeface="Arial" panose="020B0604020202020204" pitchFamily="34" charset="0"/>
              </a:rPr>
              <a:t>SHARE YOUR PAGE</a:t>
            </a:r>
          </a:p>
          <a:p>
            <a:pPr>
              <a:lnSpc>
                <a:spcPct val="107000"/>
              </a:lnSpc>
            </a:pPr>
            <a:endParaRPr lang="en-US" sz="16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AutoNum type="arabicPeriod"/>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Share your fundraising page </a:t>
            </a:r>
            <a:b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via email, text, or social media.</a:t>
            </a:r>
          </a:p>
          <a:p>
            <a:pPr marL="342900" indent="-342900">
              <a:lnSpc>
                <a:spcPct val="107000"/>
              </a:lnSpc>
              <a:buAutoNum type="arabicPeriod"/>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Customers click you link to place online orders.</a:t>
            </a:r>
          </a:p>
          <a:p>
            <a:pPr marL="342900" indent="-342900">
              <a:lnSpc>
                <a:spcPct val="107000"/>
              </a:lnSpc>
              <a:buAutoNum type="arabicPeriod"/>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Products ship to your customers.</a:t>
            </a:r>
          </a:p>
        </p:txBody>
      </p:sp>
      <p:pic>
        <p:nvPicPr>
          <p:cNvPr id="7" name="Picture 6" descr="A screenshot of a computer&#10;&#10;Description automatically generated">
            <a:extLst>
              <a:ext uri="{FF2B5EF4-FFF2-40B4-BE49-F238E27FC236}">
                <a16:creationId xmlns:a16="http://schemas.microsoft.com/office/drawing/2014/main" id="{4F58E2CF-CD6D-4F41-96F4-4D4F96CF8E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1103" y="2908529"/>
            <a:ext cx="1247049" cy="1791685"/>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33033FC7-2DA7-4678-895B-AE31C4BCA4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7891" y="2908529"/>
            <a:ext cx="1206342" cy="1791685"/>
          </a:xfrm>
          <a:prstGeom prst="rect">
            <a:avLst/>
          </a:prstGeom>
        </p:spPr>
      </p:pic>
      <p:sp>
        <p:nvSpPr>
          <p:cNvPr id="11" name="Rectangle 10">
            <a:extLst>
              <a:ext uri="{FF2B5EF4-FFF2-40B4-BE49-F238E27FC236}">
                <a16:creationId xmlns:a16="http://schemas.microsoft.com/office/drawing/2014/main" id="{846FED57-2F00-48CF-9E20-FEC9433921FD}"/>
              </a:ext>
            </a:extLst>
          </p:cNvPr>
          <p:cNvSpPr/>
          <p:nvPr/>
        </p:nvSpPr>
        <p:spPr>
          <a:xfrm>
            <a:off x="8103169" y="2897479"/>
            <a:ext cx="3869894" cy="1818575"/>
          </a:xfrm>
          <a:prstGeom prst="rect">
            <a:avLst/>
          </a:prstGeom>
        </p:spPr>
        <p:txBody>
          <a:bodyPr wrap="square">
            <a:spAutoFit/>
          </a:bodyPr>
          <a:lstStyle/>
          <a:p>
            <a:pPr>
              <a:lnSpc>
                <a:spcPct val="107000"/>
              </a:lnSpc>
            </a:pPr>
            <a:r>
              <a:rPr lang="en-US" sz="1600" b="1" dirty="0">
                <a:solidFill>
                  <a:schemeClr val="bg1"/>
                </a:solidFill>
                <a:latin typeface="Arial" panose="020B0604020202020204" pitchFamily="34" charset="0"/>
                <a:ea typeface="Calibri" panose="020F0502020204030204" pitchFamily="34" charset="0"/>
                <a:cs typeface="Arial" panose="020B0604020202020204" pitchFamily="34" charset="0"/>
              </a:rPr>
              <a:t>TAKE ONLINE DIRECT </a:t>
            </a:r>
            <a:br>
              <a:rPr lang="en-US" sz="16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1600" b="1" dirty="0">
                <a:solidFill>
                  <a:schemeClr val="bg1"/>
                </a:solidFill>
                <a:latin typeface="Arial" panose="020B0604020202020204" pitchFamily="34" charset="0"/>
                <a:ea typeface="Calibri" panose="020F0502020204030204" pitchFamily="34" charset="0"/>
                <a:cs typeface="Arial" panose="020B0604020202020204" pitchFamily="34" charset="0"/>
              </a:rPr>
              <a:t>ORDERS IN THE APP</a:t>
            </a:r>
          </a:p>
          <a:p>
            <a:pPr>
              <a:lnSpc>
                <a:spcPct val="107000"/>
              </a:lnSpc>
            </a:pPr>
            <a:endParaRPr lang="en-US" sz="16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AutoNum type="arabicPeriod"/>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Pick your products.</a:t>
            </a:r>
          </a:p>
          <a:p>
            <a:pPr marL="342900" indent="-342900">
              <a:lnSpc>
                <a:spcPct val="107000"/>
              </a:lnSpc>
              <a:buAutoNum type="arabicPeriod"/>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Send link to customer via app</a:t>
            </a:r>
          </a:p>
          <a:p>
            <a:pPr marL="342900" indent="-342900">
              <a:lnSpc>
                <a:spcPct val="107000"/>
              </a:lnSpc>
              <a:buAutoNum type="arabicPeriod"/>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Take payment (credit/debit only)</a:t>
            </a:r>
          </a:p>
          <a:p>
            <a:pPr marL="342900" indent="-342900">
              <a:lnSpc>
                <a:spcPct val="107000"/>
              </a:lnSpc>
              <a:buAutoNum type="arabicPeriod"/>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Products ship to your customers</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891748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11D0C6-1CFD-4B1D-850A-0D879807D5AA}"/>
              </a:ext>
            </a:extLst>
          </p:cNvPr>
          <p:cNvSpPr txBox="1"/>
          <p:nvPr/>
        </p:nvSpPr>
        <p:spPr>
          <a:xfrm>
            <a:off x="234742" y="299763"/>
            <a:ext cx="9254491"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Online Direct Products</a:t>
            </a:r>
            <a:endParaRPr lang="en-US" dirty="0">
              <a:solidFill>
                <a:srgbClr val="FFFF00"/>
              </a:solidFill>
              <a:latin typeface="OCR A Extended" panose="02010509020102010303" pitchFamily="50" charset="0"/>
            </a:endParaRPr>
          </a:p>
        </p:txBody>
      </p:sp>
      <p:pic>
        <p:nvPicPr>
          <p:cNvPr id="3" name="Picture 2">
            <a:extLst>
              <a:ext uri="{FF2B5EF4-FFF2-40B4-BE49-F238E27FC236}">
                <a16:creationId xmlns:a16="http://schemas.microsoft.com/office/drawing/2014/main" id="{F5A6886D-073C-4E2F-BD69-22AA22EE43DC}"/>
              </a:ext>
            </a:extLst>
          </p:cNvPr>
          <p:cNvPicPr>
            <a:picLocks noChangeAspect="1"/>
          </p:cNvPicPr>
          <p:nvPr/>
        </p:nvPicPr>
        <p:blipFill rotWithShape="1">
          <a:blip r:embed="rId2"/>
          <a:srcRect t="19779" r="33863" b="7741"/>
          <a:stretch/>
        </p:blipFill>
        <p:spPr>
          <a:xfrm>
            <a:off x="1967345" y="963005"/>
            <a:ext cx="8063345" cy="4013544"/>
          </a:xfrm>
          <a:prstGeom prst="rect">
            <a:avLst/>
          </a:prstGeom>
        </p:spPr>
      </p:pic>
      <p:pic>
        <p:nvPicPr>
          <p:cNvPr id="6" name="Picture 5">
            <a:extLst>
              <a:ext uri="{FF2B5EF4-FFF2-40B4-BE49-F238E27FC236}">
                <a16:creationId xmlns:a16="http://schemas.microsoft.com/office/drawing/2014/main" id="{B484E7E7-A8A0-4E9E-AC0B-2686A3F42B32}"/>
              </a:ext>
            </a:extLst>
          </p:cNvPr>
          <p:cNvPicPr>
            <a:picLocks noChangeAspect="1"/>
          </p:cNvPicPr>
          <p:nvPr/>
        </p:nvPicPr>
        <p:blipFill rotWithShape="1">
          <a:blip r:embed="rId3"/>
          <a:srcRect t="25105" r="33863" b="36865"/>
          <a:stretch/>
        </p:blipFill>
        <p:spPr>
          <a:xfrm>
            <a:off x="1967344" y="4666208"/>
            <a:ext cx="8063345" cy="2105891"/>
          </a:xfrm>
          <a:prstGeom prst="rect">
            <a:avLst/>
          </a:prstGeom>
        </p:spPr>
      </p:pic>
    </p:spTree>
    <p:extLst>
      <p:ext uri="{BB962C8B-B14F-4D97-AF65-F5344CB8AC3E}">
        <p14:creationId xmlns:p14="http://schemas.microsoft.com/office/powerpoint/2010/main" val="2258062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236384" y="2336412"/>
            <a:ext cx="5549153" cy="3101862"/>
          </a:xfrm>
          <a:prstGeom prst="rect">
            <a:avLst/>
          </a:prstGeom>
          <a:noFill/>
        </p:spPr>
        <p:txBody>
          <a:bodyPr wrap="square" rtlCol="0" anchor="t">
            <a:noAutofit/>
          </a:bodyPr>
          <a:lstStyle/>
          <a:p>
            <a:pPr algn="ctr"/>
            <a:r>
              <a:rPr lang="en-US" sz="4800" b="1" dirty="0">
                <a:ln>
                  <a:solidFill>
                    <a:schemeClr val="tx1"/>
                  </a:solidFill>
                </a:ln>
                <a:solidFill>
                  <a:srgbClr val="FFFF00"/>
                </a:solidFill>
                <a:latin typeface="OCR A Extended" panose="02010509020102010303" pitchFamily="50" charset="0"/>
                <a:cs typeface="Arial" panose="020B0604020202020204" pitchFamily="34" charset="0"/>
              </a:rPr>
              <a:t>Secret Agent</a:t>
            </a:r>
            <a:endParaRPr lang="en-US" sz="4000" dirty="0">
              <a:ln>
                <a:solidFill>
                  <a:schemeClr val="tx1"/>
                </a:solidFill>
              </a:ln>
              <a:solidFill>
                <a:srgbClr val="FFFF00"/>
              </a:solidFill>
              <a:latin typeface="OCR A Extended" panose="02010509020102010303" pitchFamily="50"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a:p>
            <a:pPr algn="ctr"/>
            <a:r>
              <a:rPr lang="en-US" sz="4000" dirty="0">
                <a:ln>
                  <a:solidFill>
                    <a:schemeClr val="tx1"/>
                  </a:solidFill>
                </a:ln>
                <a:solidFill>
                  <a:srgbClr val="FF66CC"/>
                </a:solidFill>
                <a:latin typeface="Aharoni" panose="02010803020104030203" pitchFamily="2" charset="-79"/>
                <a:cs typeface="Aharoni" panose="02010803020104030203" pitchFamily="2" charset="-79"/>
              </a:rPr>
              <a:t>Bill </a:t>
            </a:r>
          </a:p>
          <a:p>
            <a:pPr algn="ctr"/>
            <a:r>
              <a:rPr lang="en-US" sz="4000" dirty="0">
                <a:ln>
                  <a:solidFill>
                    <a:schemeClr val="tx1"/>
                  </a:solidFill>
                </a:ln>
                <a:solidFill>
                  <a:srgbClr val="FF66CC"/>
                </a:solidFill>
                <a:latin typeface="Aharoni" panose="02010803020104030203" pitchFamily="2" charset="-79"/>
                <a:cs typeface="Aharoni" panose="02010803020104030203" pitchFamily="2" charset="-79"/>
              </a:rPr>
              <a:t>Anderson-Horecka</a:t>
            </a:r>
          </a:p>
          <a:p>
            <a:pPr algn="ctr"/>
            <a:r>
              <a:rPr lang="en-US" sz="2000" i="1" dirty="0">
                <a:ln>
                  <a:solidFill>
                    <a:schemeClr val="tx1"/>
                  </a:solidFill>
                </a:ln>
                <a:solidFill>
                  <a:srgbClr val="FF66CC"/>
                </a:solidFill>
                <a:latin typeface="Aharoni" panose="02010803020104030203" pitchFamily="2" charset="-79"/>
                <a:cs typeface="Aharoni" panose="02010803020104030203" pitchFamily="2" charset="-79"/>
              </a:rPr>
              <a:t>Staff advisor - Northern Star Scouting</a:t>
            </a:r>
            <a:endParaRPr lang="en-US" sz="1200" i="1" dirty="0">
              <a:ln>
                <a:solidFill>
                  <a:schemeClr val="tx1"/>
                </a:solidFill>
              </a:ln>
              <a:solidFill>
                <a:srgbClr val="FF66CC"/>
              </a:solidFill>
              <a:latin typeface="Aharoni" panose="02010803020104030203" pitchFamily="2" charset="-79"/>
              <a:cs typeface="Aharoni" panose="02010803020104030203" pitchFamily="2" charset="-79"/>
            </a:endParaRPr>
          </a:p>
        </p:txBody>
      </p:sp>
      <p:pic>
        <p:nvPicPr>
          <p:cNvPr id="5" name="Picture 4" descr="Logo, company name&#10;&#10;Description automatically generated">
            <a:extLst>
              <a:ext uri="{FF2B5EF4-FFF2-40B4-BE49-F238E27FC236}">
                <a16:creationId xmlns:a16="http://schemas.microsoft.com/office/drawing/2014/main" id="{874B672B-FD09-486D-8EF8-85BE8B475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959" y="1233714"/>
            <a:ext cx="3918680" cy="3986563"/>
          </a:xfrm>
          <a:prstGeom prst="rect">
            <a:avLst/>
          </a:prstGeom>
        </p:spPr>
      </p:pic>
    </p:spTree>
    <p:extLst>
      <p:ext uri="{BB962C8B-B14F-4D97-AF65-F5344CB8AC3E}">
        <p14:creationId xmlns:p14="http://schemas.microsoft.com/office/powerpoint/2010/main" val="369264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11D0C6-1CFD-4B1D-850A-0D879807D5AA}"/>
              </a:ext>
            </a:extLst>
          </p:cNvPr>
          <p:cNvSpPr txBox="1"/>
          <p:nvPr/>
        </p:nvSpPr>
        <p:spPr>
          <a:xfrm>
            <a:off x="234742" y="299763"/>
            <a:ext cx="9254491"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Hometown Heroes</a:t>
            </a:r>
            <a:endParaRPr lang="en-US" dirty="0">
              <a:solidFill>
                <a:srgbClr val="FFFF00"/>
              </a:solidFill>
              <a:latin typeface="OCR A Extended" panose="02010509020102010303" pitchFamily="50" charset="0"/>
            </a:endParaRPr>
          </a:p>
        </p:txBody>
      </p:sp>
      <p:pic>
        <p:nvPicPr>
          <p:cNvPr id="2" name="Picture 1">
            <a:extLst>
              <a:ext uri="{FF2B5EF4-FFF2-40B4-BE49-F238E27FC236}">
                <a16:creationId xmlns:a16="http://schemas.microsoft.com/office/drawing/2014/main" id="{A1063C76-4646-4879-9C12-BEBAF1566F86}"/>
              </a:ext>
            </a:extLst>
          </p:cNvPr>
          <p:cNvPicPr>
            <a:picLocks noChangeAspect="1"/>
          </p:cNvPicPr>
          <p:nvPr/>
        </p:nvPicPr>
        <p:blipFill>
          <a:blip r:embed="rId2"/>
          <a:stretch>
            <a:fillRect/>
          </a:stretch>
        </p:blipFill>
        <p:spPr>
          <a:xfrm>
            <a:off x="387082" y="2036601"/>
            <a:ext cx="5895975" cy="2152650"/>
          </a:xfrm>
          <a:prstGeom prst="rect">
            <a:avLst/>
          </a:prstGeom>
        </p:spPr>
      </p:pic>
      <p:pic>
        <p:nvPicPr>
          <p:cNvPr id="3" name="Picture 2">
            <a:extLst>
              <a:ext uri="{FF2B5EF4-FFF2-40B4-BE49-F238E27FC236}">
                <a16:creationId xmlns:a16="http://schemas.microsoft.com/office/drawing/2014/main" id="{12FB1FE7-BD4B-42A7-B98A-5602737D0CDA}"/>
              </a:ext>
            </a:extLst>
          </p:cNvPr>
          <p:cNvPicPr>
            <a:picLocks noChangeAspect="1"/>
          </p:cNvPicPr>
          <p:nvPr/>
        </p:nvPicPr>
        <p:blipFill>
          <a:blip r:embed="rId3"/>
          <a:stretch>
            <a:fillRect/>
          </a:stretch>
        </p:blipFill>
        <p:spPr>
          <a:xfrm>
            <a:off x="6293291" y="2036601"/>
            <a:ext cx="5905500" cy="2952750"/>
          </a:xfrm>
          <a:prstGeom prst="rect">
            <a:avLst/>
          </a:prstGeom>
        </p:spPr>
      </p:pic>
      <p:sp>
        <p:nvSpPr>
          <p:cNvPr id="6" name="Rectangle 5">
            <a:extLst>
              <a:ext uri="{FF2B5EF4-FFF2-40B4-BE49-F238E27FC236}">
                <a16:creationId xmlns:a16="http://schemas.microsoft.com/office/drawing/2014/main" id="{196AF12E-255C-466E-9B5F-39EE57FB995E}"/>
              </a:ext>
            </a:extLst>
          </p:cNvPr>
          <p:cNvSpPr/>
          <p:nvPr/>
        </p:nvSpPr>
        <p:spPr>
          <a:xfrm>
            <a:off x="197291" y="4291916"/>
            <a:ext cx="6096000" cy="1655325"/>
          </a:xfrm>
          <a:prstGeom prst="rect">
            <a:avLst/>
          </a:prstGeom>
        </p:spPr>
        <p:txBody>
          <a:bodyPr>
            <a:spAutoFit/>
          </a:bodyPr>
          <a:lstStyle/>
          <a:p>
            <a:pPr algn="ctr">
              <a:lnSpc>
                <a:spcPct val="107000"/>
              </a:lnSpc>
            </a:pPr>
            <a:r>
              <a:rPr lang="en-US" sz="2400" dirty="0">
                <a:solidFill>
                  <a:srgbClr val="92D050"/>
                </a:solidFill>
                <a:latin typeface="Arial Black" panose="020B0A04020102020204" pitchFamily="34" charset="0"/>
                <a:ea typeface="Calibri" panose="020F0502020204030204" pitchFamily="34" charset="0"/>
                <a:cs typeface="Arial" panose="020B0604020202020204" pitchFamily="34" charset="0"/>
              </a:rPr>
              <a:t>Return product is used to fill our local Hometown Heroes orders</a:t>
            </a:r>
          </a:p>
          <a:p>
            <a:pPr algn="ctr">
              <a:lnSpc>
                <a:spcPct val="107000"/>
              </a:lnSpc>
            </a:pPr>
            <a:r>
              <a:rPr lang="en-US" sz="2400" dirty="0">
                <a:solidFill>
                  <a:srgbClr val="92D050"/>
                </a:solidFill>
                <a:latin typeface="Arial Black" panose="020B0A04020102020204" pitchFamily="34" charset="0"/>
                <a:ea typeface="Calibri" panose="020F0502020204030204" pitchFamily="34" charset="0"/>
                <a:cs typeface="Arial" panose="020B0604020202020204" pitchFamily="34" charset="0"/>
              </a:rPr>
              <a:t>In 2021, over $85,000 was given to local heroes!</a:t>
            </a:r>
            <a:endParaRPr lang="en-US" sz="1200" dirty="0">
              <a:solidFill>
                <a:srgbClr val="92D050"/>
              </a:solidFill>
              <a:latin typeface="Arial Black" panose="020B0A040201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87941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2" y="299763"/>
            <a:ext cx="10926479"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Accepting Credit/Debit Cards</a:t>
            </a:r>
            <a:endParaRPr lang="en-US" dirty="0">
              <a:solidFill>
                <a:srgbClr val="FFFF00"/>
              </a:solidFill>
              <a:latin typeface="OCR A Extended" panose="02010509020102010303" pitchFamily="50" charset="0"/>
            </a:endParaRPr>
          </a:p>
        </p:txBody>
      </p:sp>
      <p:pic>
        <p:nvPicPr>
          <p:cNvPr id="3074" name="Picture 2">
            <a:extLst>
              <a:ext uri="{FF2B5EF4-FFF2-40B4-BE49-F238E27FC236}">
                <a16:creationId xmlns:a16="http://schemas.microsoft.com/office/drawing/2014/main" id="{C9BB30D7-5767-40DC-ADD0-8E9AC112B3E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64227" y="3686072"/>
            <a:ext cx="900670" cy="12960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0F2809-CED0-4488-9BD3-92FF96C5009D}"/>
              </a:ext>
            </a:extLst>
          </p:cNvPr>
          <p:cNvSpPr/>
          <p:nvPr/>
        </p:nvSpPr>
        <p:spPr>
          <a:xfrm>
            <a:off x="2342271" y="1336690"/>
            <a:ext cx="9664917" cy="4001095"/>
          </a:xfrm>
          <a:prstGeom prst="rect">
            <a:avLst/>
          </a:prstGeom>
        </p:spPr>
        <p:txBody>
          <a:bodyPr wrap="square">
            <a:spAutoFit/>
          </a:bodyPr>
          <a:lstStyle/>
          <a:p>
            <a:pPr algn="ctr"/>
            <a:r>
              <a:rPr lang="en-US" sz="2800" dirty="0">
                <a:solidFill>
                  <a:srgbClr val="92D050"/>
                </a:solidFill>
                <a:latin typeface="Arial Black" panose="020B0A04020102020204" pitchFamily="34" charset="0"/>
                <a:cs typeface="Arial" panose="020B0604020202020204" pitchFamily="34" charset="0"/>
              </a:rPr>
              <a:t>CREDIT SALES ARE BEST FOR SCOUTS</a:t>
            </a:r>
          </a:p>
          <a:p>
            <a:pPr algn="ctr"/>
            <a:r>
              <a:rPr lang="en-US" sz="2800" dirty="0">
                <a:solidFill>
                  <a:schemeClr val="bg1"/>
                </a:solidFill>
                <a:latin typeface="Arial" panose="020B0604020202020204" pitchFamily="34" charset="0"/>
                <a:cs typeface="Arial" panose="020B0604020202020204" pitchFamily="34" charset="0"/>
              </a:rPr>
              <a:t>TELL YOUR CUSTOMERS, “WE PREFER CREDIT/DEBIT”</a:t>
            </a:r>
            <a:endParaRPr lang="en-US" sz="2800" b="0" i="0" dirty="0">
              <a:solidFill>
                <a:schemeClr val="bg1"/>
              </a:solidFill>
              <a:effectLst/>
              <a:latin typeface="Arial" panose="020B0604020202020204" pitchFamily="34" charset="0"/>
              <a:cs typeface="Arial" panose="020B0604020202020204" pitchFamily="34" charset="0"/>
            </a:endParaRPr>
          </a:p>
          <a:p>
            <a:pPr algn="ctr"/>
            <a:r>
              <a:rPr lang="en-US" sz="2400" b="1" dirty="0">
                <a:solidFill>
                  <a:schemeClr val="bg1"/>
                </a:solidFill>
                <a:latin typeface="Arial" panose="020B0604020202020204" pitchFamily="34" charset="0"/>
                <a:cs typeface="Arial" panose="020B0604020202020204" pitchFamily="34" charset="0"/>
              </a:rPr>
              <a:t>Trail’s End pays for all credit card fees!</a:t>
            </a:r>
          </a:p>
          <a:p>
            <a:pPr algn="ctr"/>
            <a:endParaRPr lang="en-US"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Bigger Rewards </a:t>
            </a:r>
            <a:r>
              <a:rPr lang="en-US" sz="2200" dirty="0">
                <a:solidFill>
                  <a:schemeClr val="bg1"/>
                </a:solidFill>
                <a:latin typeface="Arial" panose="020B0604020202020204" pitchFamily="34" charset="0"/>
                <a:cs typeface="Arial" panose="020B0604020202020204" pitchFamily="34" charset="0"/>
              </a:rPr>
              <a:t>– Earn 1.25pts per $1 sold in the Trail’s End App</a:t>
            </a:r>
          </a:p>
          <a:p>
            <a:pPr marL="285750" indent="-285750">
              <a:buFont typeface="Arial" panose="020B0604020202020204" pitchFamily="34" charset="0"/>
              <a:buChar char="•"/>
            </a:pPr>
            <a:r>
              <a:rPr lang="en-US" sz="2200" b="1" i="0" dirty="0">
                <a:solidFill>
                  <a:schemeClr val="bg1"/>
                </a:solidFill>
                <a:effectLst/>
                <a:latin typeface="Arial" panose="020B0604020202020204" pitchFamily="34" charset="0"/>
                <a:cs typeface="Arial" panose="020B0604020202020204" pitchFamily="34" charset="0"/>
              </a:rPr>
              <a:t>Safer </a:t>
            </a:r>
            <a:r>
              <a:rPr lang="en-US" sz="2200" b="0" i="0" dirty="0">
                <a:solidFill>
                  <a:schemeClr val="bg1"/>
                </a:solidFill>
                <a:effectLst/>
                <a:latin typeface="Arial" panose="020B0604020202020204" pitchFamily="34" charset="0"/>
                <a:cs typeface="Arial" panose="020B0604020202020204" pitchFamily="34" charset="0"/>
              </a:rPr>
              <a:t>– Scouts and Popcorn Kernels don’t have to handle cash</a:t>
            </a:r>
          </a:p>
          <a:p>
            <a:pPr marL="28575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Higher Sales </a:t>
            </a:r>
            <a:r>
              <a:rPr lang="en-US" sz="2200" dirty="0">
                <a:solidFill>
                  <a:schemeClr val="bg1"/>
                </a:solidFill>
                <a:latin typeface="Arial" panose="020B0604020202020204" pitchFamily="34" charset="0"/>
                <a:cs typeface="Arial" panose="020B0604020202020204" pitchFamily="34" charset="0"/>
              </a:rPr>
              <a:t>– Customers spent 27% more with credit vs. cash in 2019</a:t>
            </a:r>
          </a:p>
          <a:p>
            <a:pPr marL="285750" indent="-285750">
              <a:buFont typeface="Arial" panose="020B0604020202020204" pitchFamily="34" charset="0"/>
              <a:buChar char="•"/>
            </a:pPr>
            <a:r>
              <a:rPr lang="en-US" sz="2200" b="1" i="0" dirty="0">
                <a:solidFill>
                  <a:schemeClr val="bg1"/>
                </a:solidFill>
                <a:effectLst/>
                <a:latin typeface="Arial" panose="020B0604020202020204" pitchFamily="34" charset="0"/>
                <a:cs typeface="Arial" panose="020B0604020202020204" pitchFamily="34" charset="0"/>
              </a:rPr>
              <a:t>Easier</a:t>
            </a:r>
            <a:r>
              <a:rPr lang="en-US" sz="2200" b="0" i="0" dirty="0">
                <a:solidFill>
                  <a:schemeClr val="bg1"/>
                </a:solidFill>
                <a:effectLst/>
                <a:latin typeface="Arial" panose="020B0604020202020204" pitchFamily="34" charset="0"/>
                <a:cs typeface="Arial" panose="020B0604020202020204" pitchFamily="34" charset="0"/>
              </a:rPr>
              <a:t> – Parents turn in cash sales with credit/debit payments to their unit</a:t>
            </a:r>
          </a:p>
          <a:p>
            <a:pPr marL="28575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Hardware</a:t>
            </a:r>
            <a:r>
              <a:rPr lang="en-US" sz="2200" dirty="0">
                <a:solidFill>
                  <a:schemeClr val="bg1"/>
                </a:solidFill>
                <a:latin typeface="Arial" panose="020B0604020202020204" pitchFamily="34" charset="0"/>
                <a:cs typeface="Arial" panose="020B0604020202020204" pitchFamily="34" charset="0"/>
              </a:rPr>
              <a:t> – Scouts can accept credit/debit with Square readers or manual entry</a:t>
            </a:r>
          </a:p>
          <a:p>
            <a:pPr marL="285750" indent="-285750">
              <a:buFont typeface="Arial" panose="020B0604020202020204" pitchFamily="34" charset="0"/>
              <a:buChar char="•"/>
            </a:pPr>
            <a:endParaRPr lang="en-US" dirty="0">
              <a:solidFill>
                <a:srgbClr val="212529"/>
              </a:solidFill>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89309364-B23E-4D57-9971-5D154CE4C4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4742" y="3642570"/>
            <a:ext cx="900670" cy="12525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C98940-9A9B-46CB-B901-BD0F7AF2719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4742" y="1427949"/>
            <a:ext cx="2030155" cy="202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10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234743" y="299763"/>
            <a:ext cx="7097236"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Your Unit Earns</a:t>
            </a:r>
            <a:endParaRPr lang="en-US" dirty="0">
              <a:solidFill>
                <a:srgbClr val="FFFF00"/>
              </a:solidFill>
              <a:latin typeface="OCR A Extended" panose="02010509020102010303" pitchFamily="50" charset="0"/>
            </a:endParaRPr>
          </a:p>
        </p:txBody>
      </p:sp>
      <p:graphicFrame>
        <p:nvGraphicFramePr>
          <p:cNvPr id="5" name="Table 4">
            <a:extLst>
              <a:ext uri="{FF2B5EF4-FFF2-40B4-BE49-F238E27FC236}">
                <a16:creationId xmlns:a16="http://schemas.microsoft.com/office/drawing/2014/main" id="{2A630A37-93E4-48B2-9797-9095BA478753}"/>
              </a:ext>
            </a:extLst>
          </p:cNvPr>
          <p:cNvGraphicFramePr>
            <a:graphicFrameLocks noGrp="1"/>
          </p:cNvGraphicFramePr>
          <p:nvPr>
            <p:extLst>
              <p:ext uri="{D42A27DB-BD31-4B8C-83A1-F6EECF244321}">
                <p14:modId xmlns:p14="http://schemas.microsoft.com/office/powerpoint/2010/main" val="148121813"/>
              </p:ext>
            </p:extLst>
          </p:nvPr>
        </p:nvGraphicFramePr>
        <p:xfrm>
          <a:off x="234743" y="1905000"/>
          <a:ext cx="10588456" cy="3810000"/>
        </p:xfrm>
        <a:graphic>
          <a:graphicData uri="http://schemas.openxmlformats.org/drawingml/2006/table">
            <a:tbl>
              <a:tblPr firstRow="1" bandRow="1">
                <a:tableStyleId>{5C22544A-7EE6-4342-B048-85BDC9FD1C3A}</a:tableStyleId>
              </a:tblPr>
              <a:tblGrid>
                <a:gridCol w="5294228">
                  <a:extLst>
                    <a:ext uri="{9D8B030D-6E8A-4147-A177-3AD203B41FA5}">
                      <a16:colId xmlns:a16="http://schemas.microsoft.com/office/drawing/2014/main" val="3070390903"/>
                    </a:ext>
                  </a:extLst>
                </a:gridCol>
                <a:gridCol w="5294228">
                  <a:extLst>
                    <a:ext uri="{9D8B030D-6E8A-4147-A177-3AD203B41FA5}">
                      <a16:colId xmlns:a16="http://schemas.microsoft.com/office/drawing/2014/main" val="3107394895"/>
                    </a:ext>
                  </a:extLst>
                </a:gridCol>
              </a:tblGrid>
              <a:tr h="762000">
                <a:tc>
                  <a:txBody>
                    <a:bodyPr/>
                    <a:lstStyle/>
                    <a:p>
                      <a:pPr lvl="1" algn="l"/>
                      <a:r>
                        <a:rPr lang="en-US" sz="2400" u="sng" dirty="0">
                          <a:ln>
                            <a:noFill/>
                          </a:ln>
                          <a:solidFill>
                            <a:srgbClr val="00B0F0"/>
                          </a:solidFill>
                          <a:latin typeface="Arial Black" charset="0"/>
                          <a:ea typeface="Arial Black" charset="0"/>
                          <a:cs typeface="Arial Black" charset="0"/>
                        </a:rPr>
                        <a:t>Commission Type:</a:t>
                      </a:r>
                      <a:endParaRPr lang="en-US" sz="2000" u="sng" dirty="0">
                        <a:ln>
                          <a:noFill/>
                        </a:ln>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2400" b="1" u="sng" kern="1200" dirty="0">
                          <a:ln>
                            <a:noFill/>
                          </a:ln>
                          <a:solidFill>
                            <a:srgbClr val="00B0F0"/>
                          </a:solidFill>
                          <a:latin typeface="Arial Black" charset="0"/>
                          <a:ea typeface="Arial Black" charset="0"/>
                          <a:cs typeface="Arial Black" charset="0"/>
                        </a:rPr>
                        <a:t>Commission Percentage:</a:t>
                      </a:r>
                      <a:endParaRPr lang="en-US" sz="2400" b="1" u="sng" kern="1200" dirty="0">
                        <a:ln>
                          <a:noFill/>
                        </a:ln>
                        <a:solidFill>
                          <a:srgbClr val="00B0F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8202947"/>
                  </a:ext>
                </a:extLst>
              </a:tr>
              <a:tr h="76200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ln>
                            <a:noFill/>
                          </a:ln>
                          <a:solidFill>
                            <a:srgbClr val="FFFF00"/>
                          </a:solidFill>
                          <a:latin typeface="Arial Black" charset="0"/>
                        </a:rPr>
                        <a:t>ONLINE DIRECT*</a:t>
                      </a:r>
                      <a:endParaRPr lang="en-US" sz="1800" dirty="0">
                        <a:ln>
                          <a:noFill/>
                        </a:ln>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FFFF00"/>
                          </a:solidFill>
                          <a:latin typeface="Arial Black"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3106255"/>
                  </a:ext>
                </a:extLst>
              </a:tr>
              <a:tr h="762000">
                <a:tc>
                  <a:txBody>
                    <a:bodyPr/>
                    <a:lstStyle/>
                    <a:p>
                      <a:pPr lvl="1" algn="l"/>
                      <a:r>
                        <a:rPr lang="en-US" sz="1800" dirty="0">
                          <a:ln>
                            <a:noFill/>
                          </a:ln>
                          <a:solidFill>
                            <a:srgbClr val="FFFF00"/>
                          </a:solidFill>
                          <a:latin typeface="Arial Black" charset="0"/>
                          <a:ea typeface="Arial Black" charset="0"/>
                          <a:cs typeface="Arial Black" charset="0"/>
                        </a:rPr>
                        <a:t>TRADITIONAL/WAGON/TAKE ORDER</a:t>
                      </a:r>
                      <a:endParaRPr lang="en-US" sz="1600" dirty="0">
                        <a:ln>
                          <a:noFill/>
                        </a:ln>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FFFF00"/>
                          </a:solidFill>
                          <a:latin typeface="Arial Black" charset="0"/>
                          <a:ea typeface="Arial Black" charset="0"/>
                          <a:cs typeface="Arial Black" charset="0"/>
                        </a:rPr>
                        <a:t>32%</a:t>
                      </a:r>
                      <a:endParaRPr lang="en-US" sz="3600" b="1" kern="1200" dirty="0">
                        <a:ln>
                          <a:noFill/>
                        </a:ln>
                        <a:solidFill>
                          <a:srgbClr val="FFFF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2163494"/>
                  </a:ext>
                </a:extLst>
              </a:tr>
              <a:tr h="762000">
                <a:tc>
                  <a:txBody>
                    <a:bodyPr/>
                    <a:lstStyle/>
                    <a:p>
                      <a:pPr lvl="2" algn="l"/>
                      <a:r>
                        <a:rPr lang="en-US" sz="1800" dirty="0">
                          <a:ln>
                            <a:noFill/>
                          </a:ln>
                          <a:solidFill>
                            <a:srgbClr val="FFFF00"/>
                          </a:solidFill>
                          <a:latin typeface="Arial Black" charset="0"/>
                          <a:ea typeface="Arial Black" charset="0"/>
                          <a:cs typeface="Arial Black" charset="0"/>
                        </a:rPr>
                        <a:t>Training Bonus</a:t>
                      </a:r>
                      <a:endParaRPr lang="en-US" sz="1600" dirty="0">
                        <a:ln>
                          <a:noFill/>
                        </a:ln>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FFFF00"/>
                          </a:solidFill>
                          <a:latin typeface="Arial Black" charset="0"/>
                          <a:ea typeface="Arial Black" charset="0"/>
                          <a:cs typeface="Arial Black" charset="0"/>
                        </a:rPr>
                        <a:t>3%</a:t>
                      </a:r>
                      <a:endParaRPr lang="en-US" sz="3600" b="1" kern="1200" dirty="0">
                        <a:ln>
                          <a:noFill/>
                        </a:ln>
                        <a:solidFill>
                          <a:srgbClr val="FFFF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4467336"/>
                  </a:ext>
                </a:extLst>
              </a:tr>
              <a:tr h="762000">
                <a:tc>
                  <a:txBody>
                    <a:bodyPr/>
                    <a:lstStyle/>
                    <a:p>
                      <a:pPr lvl="2" algn="l"/>
                      <a:r>
                        <a:rPr lang="en-US" sz="1800" dirty="0">
                          <a:ln>
                            <a:noFill/>
                          </a:ln>
                          <a:solidFill>
                            <a:srgbClr val="FFFF00"/>
                          </a:solidFill>
                          <a:latin typeface="Arial Black" charset="0"/>
                          <a:ea typeface="Arial Black" charset="0"/>
                          <a:cs typeface="Arial Black" charset="0"/>
                        </a:rPr>
                        <a:t>Cash Option </a:t>
                      </a:r>
                      <a:r>
                        <a:rPr lang="en-US" sz="1600" dirty="0">
                          <a:ln>
                            <a:noFill/>
                          </a:ln>
                          <a:solidFill>
                            <a:srgbClr val="FFFF00"/>
                          </a:solidFill>
                          <a:latin typeface="Arial Black" charset="0"/>
                          <a:ea typeface="Arial Black" charset="0"/>
                          <a:cs typeface="Arial Black" charset="0"/>
                        </a:rPr>
                        <a:t>(Troops and Crews)</a:t>
                      </a:r>
                      <a:endParaRPr lang="en-US" sz="1800" dirty="0">
                        <a:ln>
                          <a:noFill/>
                        </a:ln>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FFFF00"/>
                          </a:solidFill>
                          <a:latin typeface="Arial Black" charset="0"/>
                          <a:ea typeface="Arial Black" charset="0"/>
                          <a:cs typeface="Arial Black" charset="0"/>
                        </a:rPr>
                        <a:t>4%</a:t>
                      </a:r>
                      <a:endParaRPr lang="en-US" sz="3600" b="1" kern="1200" dirty="0">
                        <a:ln>
                          <a:noFill/>
                        </a:ln>
                        <a:solidFill>
                          <a:srgbClr val="FFFF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552194"/>
                  </a:ext>
                </a:extLst>
              </a:tr>
            </a:tbl>
          </a:graphicData>
        </a:graphic>
      </p:graphicFrame>
      <p:sp>
        <p:nvSpPr>
          <p:cNvPr id="3" name="TextBox 2">
            <a:extLst>
              <a:ext uri="{FF2B5EF4-FFF2-40B4-BE49-F238E27FC236}">
                <a16:creationId xmlns:a16="http://schemas.microsoft.com/office/drawing/2014/main" id="{AE48E03A-00A2-4B20-B633-4670E25D2E55}"/>
              </a:ext>
            </a:extLst>
          </p:cNvPr>
          <p:cNvSpPr txBox="1"/>
          <p:nvPr/>
        </p:nvSpPr>
        <p:spPr>
          <a:xfrm>
            <a:off x="1003307" y="5932749"/>
            <a:ext cx="9554198" cy="276999"/>
          </a:xfrm>
          <a:prstGeom prst="rect">
            <a:avLst/>
          </a:prstGeom>
          <a:noFill/>
        </p:spPr>
        <p:txBody>
          <a:bodyPr wrap="square" rtlCol="0">
            <a:spAutoFit/>
          </a:bodyPr>
          <a:lstStyle/>
          <a:p>
            <a:r>
              <a:rPr lang="en-US" sz="1200" b="1" dirty="0">
                <a:solidFill>
                  <a:srgbClr val="FFFF00"/>
                </a:solidFill>
                <a:latin typeface="Arial" panose="020B0604020202020204" pitchFamily="34" charset="0"/>
                <a:cs typeface="Arial" panose="020B0604020202020204" pitchFamily="34" charset="0"/>
              </a:rPr>
              <a:t>*No rewards opt-out available</a:t>
            </a:r>
            <a:r>
              <a:rPr lang="en-US"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4484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2" y="299763"/>
            <a:ext cx="7332127"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Trail’s End Rewards</a:t>
            </a:r>
            <a:endParaRPr lang="en-US" dirty="0">
              <a:solidFill>
                <a:srgbClr val="FFFF00"/>
              </a:solidFill>
              <a:latin typeface="OCR A Extended" panose="02010509020102010303" pitchFamily="50" charset="0"/>
            </a:endParaRPr>
          </a:p>
        </p:txBody>
      </p:sp>
      <p:sp>
        <p:nvSpPr>
          <p:cNvPr id="13" name="Rectangle 12">
            <a:extLst>
              <a:ext uri="{FF2B5EF4-FFF2-40B4-BE49-F238E27FC236}">
                <a16:creationId xmlns:a16="http://schemas.microsoft.com/office/drawing/2014/main" id="{1B75DF88-ED72-420A-85C2-2FB900AD3E1E}"/>
              </a:ext>
            </a:extLst>
          </p:cNvPr>
          <p:cNvSpPr/>
          <p:nvPr/>
        </p:nvSpPr>
        <p:spPr>
          <a:xfrm>
            <a:off x="7742225" y="870857"/>
            <a:ext cx="4327855" cy="8502199"/>
          </a:xfrm>
          <a:prstGeom prst="rect">
            <a:avLst/>
          </a:prstGeom>
        </p:spPr>
        <p:txBody>
          <a:bodyPr wrap="square">
            <a:spAutoFit/>
          </a:bodyPr>
          <a:lstStyle/>
          <a:p>
            <a:r>
              <a:rPr lang="en-US" sz="2000" dirty="0">
                <a:solidFill>
                  <a:srgbClr val="92D050"/>
                </a:solidFill>
                <a:latin typeface="Arial Black" panose="020B0A04020102020204" pitchFamily="34" charset="0"/>
                <a:cs typeface="Arial" panose="020B0604020202020204" pitchFamily="34" charset="0"/>
              </a:rPr>
              <a:t>Continued in 2022</a:t>
            </a:r>
            <a:endParaRPr lang="en-US" sz="2000" b="0" i="0" dirty="0">
              <a:solidFill>
                <a:srgbClr val="92D050"/>
              </a:solidFill>
              <a:effectLst/>
              <a:latin typeface="Arial Black" panose="020B0A040201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Points based Rewards system encouraging Scouts to sell more with Online Direct and with credit cards</a:t>
            </a:r>
          </a:p>
          <a:p>
            <a:pPr marL="285750" indent="-285750">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With changes to the way they sell, Scouts can earn more Rewards faster!</a:t>
            </a:r>
          </a:p>
          <a:p>
            <a:pPr marL="0" marR="0" indent="0" algn="l">
              <a:lnSpc>
                <a:spcPct val="119000"/>
              </a:lnSpc>
              <a:spcBef>
                <a:spcPts val="0"/>
              </a:spcBef>
              <a:spcAft>
                <a:spcPts val="0"/>
              </a:spcAft>
            </a:pPr>
            <a:r>
              <a:rPr lang="en-US" sz="1800" i="1" kern="1400" dirty="0">
                <a:ln>
                  <a:noFill/>
                </a:ln>
                <a:solidFill>
                  <a:srgbClr val="92D050"/>
                </a:solidFill>
                <a:effectLst/>
                <a:latin typeface="Arial Black" panose="020B0A04020102020204" pitchFamily="34" charset="0"/>
              </a:rPr>
              <a:t>Mission </a:t>
            </a:r>
            <a:r>
              <a:rPr lang="en-US" sz="1800" i="1" kern="1400" dirty="0" err="1">
                <a:ln>
                  <a:noFill/>
                </a:ln>
                <a:solidFill>
                  <a:srgbClr val="92D050"/>
                </a:solidFill>
                <a:effectLst/>
                <a:latin typeface="Arial Black" panose="020B0A04020102020204" pitchFamily="34" charset="0"/>
              </a:rPr>
              <a:t>Uncrunchable</a:t>
            </a:r>
            <a:r>
              <a:rPr lang="en-US" sz="1800" i="1" kern="1400" dirty="0">
                <a:ln>
                  <a:noFill/>
                </a:ln>
                <a:solidFill>
                  <a:srgbClr val="92D050"/>
                </a:solidFill>
                <a:effectLst/>
                <a:latin typeface="Arial Black" panose="020B0A04020102020204" pitchFamily="34" charset="0"/>
              </a:rPr>
              <a:t> Week - Sept. 23-Oct. 2 earn 100 points </a:t>
            </a:r>
            <a:endParaRPr lang="en-US" sz="1800" kern="1400" dirty="0">
              <a:ln>
                <a:noFill/>
              </a:ln>
              <a:solidFill>
                <a:srgbClr val="92D050"/>
              </a:solidFill>
              <a:effectLst/>
              <a:latin typeface="Arial Black" panose="020B0A04020102020204" pitchFamily="34" charset="0"/>
            </a:endParaRPr>
          </a:p>
          <a:p>
            <a:pPr marL="0" marR="0" indent="0" algn="l">
              <a:lnSpc>
                <a:spcPct val="120000"/>
              </a:lnSpc>
              <a:spcBef>
                <a:spcPts val="0"/>
              </a:spcBef>
              <a:spcAft>
                <a:spcPts val="0"/>
              </a:spcAft>
            </a:pPr>
            <a:r>
              <a:rPr lang="en-US" sz="1600" b="1" kern="1400" dirty="0">
                <a:ln>
                  <a:noFill/>
                </a:ln>
                <a:solidFill>
                  <a:schemeClr val="bg1"/>
                </a:solidFill>
                <a:effectLst/>
                <a:latin typeface="Arial" panose="020B0604020202020204" pitchFamily="34" charset="0"/>
                <a:cs typeface="Arial" panose="020B0604020202020204" pitchFamily="34" charset="0"/>
              </a:rPr>
              <a:t>Here is how any Scout can earn 100 Bonus Points for Amazon Gift Card prizes. </a:t>
            </a:r>
          </a:p>
          <a:p>
            <a:pPr marL="114300" marR="0" indent="-114300" algn="l">
              <a:lnSpc>
                <a:spcPct val="120000"/>
              </a:lnSpc>
              <a:spcBef>
                <a:spcPts val="0"/>
              </a:spcBef>
              <a:spcAft>
                <a:spcPts val="0"/>
              </a:spcAft>
            </a:pPr>
            <a:r>
              <a:rPr lang="en-US" sz="1600" b="1" kern="1400" dirty="0">
                <a:ln>
                  <a:noFill/>
                </a:ln>
                <a:solidFill>
                  <a:schemeClr val="bg1"/>
                </a:solidFill>
                <a:effectLst/>
                <a:latin typeface="Arial" panose="020B0604020202020204" pitchFamily="34" charset="0"/>
                <a:cs typeface="Arial" panose="020B0604020202020204" pitchFamily="34" charset="0"/>
              </a:rPr>
              <a:t>· Create a Scout Trail’s End selling account (or log into your existing one).</a:t>
            </a:r>
          </a:p>
          <a:p>
            <a:pPr marL="114300" marR="0" indent="-114300" algn="l">
              <a:lnSpc>
                <a:spcPct val="120000"/>
              </a:lnSpc>
              <a:spcBef>
                <a:spcPts val="0"/>
              </a:spcBef>
              <a:spcAft>
                <a:spcPts val="0"/>
              </a:spcAft>
            </a:pPr>
            <a:r>
              <a:rPr lang="en-US" sz="1600" b="1" kern="1400" dirty="0">
                <a:ln>
                  <a:noFill/>
                </a:ln>
                <a:solidFill>
                  <a:schemeClr val="bg1"/>
                </a:solidFill>
                <a:effectLst/>
                <a:latin typeface="Arial" panose="020B0604020202020204" pitchFamily="34" charset="0"/>
                <a:cs typeface="Arial" panose="020B0604020202020204" pitchFamily="34" charset="0"/>
              </a:rPr>
              <a:t>· Sell $400  via Credit Card and/or Online sales between Sept. 23 and Oct. 2. </a:t>
            </a:r>
          </a:p>
          <a:p>
            <a:pPr marL="114300" marR="0" indent="-114300" algn="l">
              <a:lnSpc>
                <a:spcPct val="119000"/>
              </a:lnSpc>
              <a:spcBef>
                <a:spcPts val="0"/>
              </a:spcBef>
              <a:spcAft>
                <a:spcPts val="600"/>
              </a:spcAft>
            </a:pPr>
            <a:r>
              <a:rPr lang="en-US" sz="1600" b="1" kern="1400" dirty="0">
                <a:ln>
                  <a:noFill/>
                </a:ln>
                <a:solidFill>
                  <a:schemeClr val="bg1"/>
                </a:solidFill>
                <a:effectLst/>
                <a:latin typeface="Arial" panose="020B0604020202020204" pitchFamily="34" charset="0"/>
                <a:cs typeface="Arial" panose="020B0604020202020204" pitchFamily="34" charset="0"/>
              </a:rPr>
              <a:t>· Trail’s End will deposit 100 bonus points by Oct. 15.</a:t>
            </a:r>
          </a:p>
          <a:p>
            <a:pPr marL="0" marR="0" indent="0" algn="l">
              <a:lnSpc>
                <a:spcPct val="119000"/>
              </a:lnSpc>
              <a:spcBef>
                <a:spcPts val="0"/>
              </a:spcBef>
              <a:spcAft>
                <a:spcPts val="0"/>
              </a:spcAft>
            </a:pPr>
            <a:r>
              <a:rPr lang="en-US" sz="1800" i="1" kern="1400" dirty="0">
                <a:ln>
                  <a:noFill/>
                </a:ln>
                <a:solidFill>
                  <a:srgbClr val="FF0000"/>
                </a:solidFill>
                <a:effectLst/>
                <a:latin typeface="Star Jedi" panose="040B0000000000000000" pitchFamily="82" charset="0"/>
              </a:rPr>
              <a:t> </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800" i="1" kern="1400" dirty="0">
                <a:ln>
                  <a:noFill/>
                </a:ln>
                <a:solidFill>
                  <a:srgbClr val="FF0000"/>
                </a:solidFill>
                <a:effectLst/>
                <a:latin typeface="Star Jedi" panose="040B0000000000000000" pitchFamily="82" charset="0"/>
              </a:rPr>
              <a:t> </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285750" indent="-285750">
              <a:buFont typeface="Arial" panose="020B0604020202020204" pitchFamily="34" charset="0"/>
              <a:buChar char="•"/>
            </a:pPr>
            <a:endParaRPr lang="en-US" b="1" dirty="0">
              <a:solidFill>
                <a:schemeClr val="bg1"/>
              </a:solidFill>
              <a:latin typeface="Arial" panose="020B0604020202020204" pitchFamily="34" charset="0"/>
              <a:cs typeface="Arial" panose="020B0604020202020204" pitchFamily="34" charset="0"/>
            </a:endParaRPr>
          </a:p>
        </p:txBody>
      </p:sp>
      <p:pic>
        <p:nvPicPr>
          <p:cNvPr id="3" name="Picture 2" descr="Table&#10;&#10;Description automatically generated with medium confidence">
            <a:extLst>
              <a:ext uri="{FF2B5EF4-FFF2-40B4-BE49-F238E27FC236}">
                <a16:creationId xmlns:a16="http://schemas.microsoft.com/office/drawing/2014/main" id="{C0604C3C-03F8-4846-ADE9-D944E5DF7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35" y="1007341"/>
            <a:ext cx="7278698" cy="5476669"/>
          </a:xfrm>
          <a:prstGeom prst="rect">
            <a:avLst/>
          </a:prstGeom>
        </p:spPr>
      </p:pic>
    </p:spTree>
    <p:extLst>
      <p:ext uri="{BB962C8B-B14F-4D97-AF65-F5344CB8AC3E}">
        <p14:creationId xmlns:p14="http://schemas.microsoft.com/office/powerpoint/2010/main" val="1975539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434129" y="6606346"/>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24</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B8BCEDEC-06E0-420C-A79E-09EEE4616A9E}"/>
              </a:ext>
            </a:extLst>
          </p:cNvPr>
          <p:cNvSpPr/>
          <p:nvPr/>
        </p:nvSpPr>
        <p:spPr>
          <a:xfrm>
            <a:off x="533400" y="698381"/>
            <a:ext cx="4281941" cy="769441"/>
          </a:xfrm>
          <a:prstGeom prst="rect">
            <a:avLst/>
          </a:prstGeom>
        </p:spPr>
        <p:txBody>
          <a:bodyPr wrap="none">
            <a:spAutoFit/>
          </a:bodyPr>
          <a:lstStyle/>
          <a:p>
            <a:r>
              <a:rPr lang="en-US" sz="4400" b="1" dirty="0">
                <a:solidFill>
                  <a:srgbClr val="FFFF00"/>
                </a:solidFill>
                <a:latin typeface="OCR A Extended" panose="02010509020102010303" pitchFamily="50" charset="0"/>
                <a:ea typeface="Arial Black" charset="0"/>
                <a:cs typeface="Arial" panose="020B0604020202020204" pitchFamily="34" charset="0"/>
              </a:rPr>
              <a:t>Bonus Prizes</a:t>
            </a:r>
          </a:p>
        </p:txBody>
      </p:sp>
      <p:pic>
        <p:nvPicPr>
          <p:cNvPr id="14" name="Picture 13">
            <a:extLst>
              <a:ext uri="{FF2B5EF4-FFF2-40B4-BE49-F238E27FC236}">
                <a16:creationId xmlns:a16="http://schemas.microsoft.com/office/drawing/2014/main" id="{0474410C-1610-47F5-9431-BD336CD0EF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09257" y="4736739"/>
            <a:ext cx="1124920" cy="1422880"/>
          </a:xfrm>
          <a:prstGeom prst="rect">
            <a:avLst/>
          </a:prstGeom>
        </p:spPr>
      </p:pic>
      <p:pic>
        <p:nvPicPr>
          <p:cNvPr id="16" name="Picture 15">
            <a:extLst>
              <a:ext uri="{FF2B5EF4-FFF2-40B4-BE49-F238E27FC236}">
                <a16:creationId xmlns:a16="http://schemas.microsoft.com/office/drawing/2014/main" id="{15C68B9D-4A17-4EA1-ABE1-2F6F4720106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53886" y="4636373"/>
            <a:ext cx="1381077" cy="1523246"/>
          </a:xfrm>
          <a:prstGeom prst="rect">
            <a:avLst/>
          </a:prstGeom>
        </p:spPr>
      </p:pic>
      <p:sp>
        <p:nvSpPr>
          <p:cNvPr id="2" name="Text Box 2">
            <a:extLst>
              <a:ext uri="{FF2B5EF4-FFF2-40B4-BE49-F238E27FC236}">
                <a16:creationId xmlns:a16="http://schemas.microsoft.com/office/drawing/2014/main" id="{0E139D4F-3A01-4490-85E3-7972C98E33E0}"/>
              </a:ext>
            </a:extLst>
          </p:cNvPr>
          <p:cNvSpPr txBox="1">
            <a:spLocks noChangeArrowheads="1"/>
          </p:cNvSpPr>
          <p:nvPr/>
        </p:nvSpPr>
        <p:spPr bwMode="auto">
          <a:xfrm>
            <a:off x="471715" y="1568418"/>
            <a:ext cx="11647714" cy="2705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300" marR="0" indent="-114300" algn="l">
              <a:lnSpc>
                <a:spcPct val="119000"/>
              </a:lnSpc>
              <a:spcBef>
                <a:spcPts val="0"/>
              </a:spcBef>
              <a:spcAft>
                <a:spcPts val="0"/>
              </a:spcAft>
            </a:pPr>
            <a:r>
              <a:rPr lang="en-US" sz="2400" kern="1400" dirty="0">
                <a:ln>
                  <a:noFill/>
                </a:ln>
                <a:solidFill>
                  <a:srgbClr val="000000"/>
                </a:solidFill>
                <a:effectLst/>
                <a:latin typeface="Symbol" panose="05050102010706020507" pitchFamily="18" charset="2"/>
              </a:rPr>
              <a:t>·</a:t>
            </a:r>
            <a:r>
              <a:rPr lang="en-US" sz="2400" kern="1400" dirty="0">
                <a:ln>
                  <a:noFill/>
                </a:ln>
                <a:solidFill>
                  <a:srgbClr val="000000"/>
                </a:solidFill>
                <a:effectLst/>
                <a:latin typeface="Calibri" panose="020F0502020204030204" pitchFamily="34" charset="0"/>
              </a:rPr>
              <a:t> </a:t>
            </a:r>
            <a:r>
              <a:rPr lang="en-US" sz="2400" b="1" kern="1400" dirty="0">
                <a:ln>
                  <a:noFill/>
                </a:ln>
                <a:solidFill>
                  <a:srgbClr val="800080"/>
                </a:solidFill>
                <a:effectLst/>
                <a:latin typeface="Calibri" panose="020F0502020204030204" pitchFamily="34" charset="0"/>
              </a:rPr>
              <a:t>Bonus Prizes </a:t>
            </a:r>
            <a:r>
              <a:rPr lang="en-US" sz="2400" kern="1400" dirty="0">
                <a:ln>
                  <a:noFill/>
                </a:ln>
                <a:solidFill>
                  <a:schemeClr val="bg1"/>
                </a:solidFill>
                <a:effectLst/>
                <a:latin typeface="Calibri" panose="020F0502020204030204" pitchFamily="34" charset="0"/>
              </a:rPr>
              <a:t>— (All units eligible) Will be handed out at Take Order pick up.</a:t>
            </a:r>
          </a:p>
          <a:p>
            <a:pPr marL="0" marR="0" indent="0" algn="l">
              <a:lnSpc>
                <a:spcPct val="119000"/>
              </a:lnSpc>
              <a:spcBef>
                <a:spcPts val="0"/>
              </a:spcBef>
              <a:spcAft>
                <a:spcPts val="0"/>
              </a:spcAft>
            </a:pPr>
            <a:r>
              <a:rPr lang="en-US" sz="2400" kern="1400" dirty="0">
                <a:ln>
                  <a:noFill/>
                </a:ln>
                <a:solidFill>
                  <a:srgbClr val="000000"/>
                </a:solidFill>
                <a:effectLst/>
                <a:latin typeface="Calibri" panose="020F0502020204030204" pitchFamily="34" charset="0"/>
              </a:rPr>
              <a:t>	</a:t>
            </a:r>
            <a:r>
              <a:rPr lang="en-US" sz="2400" kern="1400" dirty="0">
                <a:ln>
                  <a:noFill/>
                </a:ln>
                <a:solidFill>
                  <a:srgbClr val="00B050"/>
                </a:solidFill>
                <a:effectLst/>
                <a:latin typeface="Calibri" panose="020F0502020204030204" pitchFamily="34" charset="0"/>
              </a:rPr>
              <a:t>Sell 1 Item</a:t>
            </a:r>
            <a:r>
              <a:rPr lang="en-US" sz="2400" kern="1400" dirty="0">
                <a:ln>
                  <a:noFill/>
                </a:ln>
                <a:solidFill>
                  <a:schemeClr val="bg1"/>
                </a:solidFill>
                <a:effectLst/>
                <a:latin typeface="Calibri" panose="020F0502020204030204" pitchFamily="34" charset="0"/>
              </a:rPr>
              <a:t>— Patch</a:t>
            </a:r>
          </a:p>
          <a:p>
            <a:pPr marL="0" marR="0" indent="0" algn="l">
              <a:lnSpc>
                <a:spcPct val="119000"/>
              </a:lnSpc>
              <a:spcBef>
                <a:spcPts val="0"/>
              </a:spcBef>
              <a:spcAft>
                <a:spcPts val="0"/>
              </a:spcAft>
            </a:pPr>
            <a:r>
              <a:rPr lang="en-US" sz="2400" kern="1400" dirty="0">
                <a:ln>
                  <a:noFill/>
                </a:ln>
                <a:solidFill>
                  <a:srgbClr val="000000"/>
                </a:solidFill>
                <a:effectLst/>
                <a:latin typeface="Calibri" panose="020F0502020204030204" pitchFamily="34" charset="0"/>
              </a:rPr>
              <a:t>	</a:t>
            </a:r>
            <a:r>
              <a:rPr lang="en-US" sz="2400" kern="1400" dirty="0">
                <a:ln>
                  <a:noFill/>
                </a:ln>
                <a:solidFill>
                  <a:srgbClr val="00B050"/>
                </a:solidFill>
                <a:effectLst/>
                <a:latin typeface="Calibri" panose="020F0502020204030204" pitchFamily="34" charset="0"/>
              </a:rPr>
              <a:t>$800 Club </a:t>
            </a:r>
            <a:r>
              <a:rPr lang="en-US" sz="2400" kern="1400" dirty="0">
                <a:ln>
                  <a:noFill/>
                </a:ln>
                <a:solidFill>
                  <a:schemeClr val="bg1"/>
                </a:solidFill>
                <a:effectLst/>
                <a:latin typeface="Calibri" panose="020F0502020204030204" pitchFamily="34" charset="0"/>
              </a:rPr>
              <a:t>— Logoed Fishing Style Hat</a:t>
            </a:r>
          </a:p>
          <a:p>
            <a:pPr marL="0" marR="0" indent="0" algn="l">
              <a:lnSpc>
                <a:spcPct val="119000"/>
              </a:lnSpc>
              <a:spcBef>
                <a:spcPts val="0"/>
              </a:spcBef>
              <a:spcAft>
                <a:spcPts val="0"/>
              </a:spcAft>
            </a:pPr>
            <a:r>
              <a:rPr lang="en-US" sz="2400" kern="1400" dirty="0">
                <a:ln>
                  <a:noFill/>
                </a:ln>
                <a:solidFill>
                  <a:srgbClr val="000000"/>
                </a:solidFill>
                <a:effectLst/>
                <a:latin typeface="Calibri" panose="020F0502020204030204" pitchFamily="34" charset="0"/>
              </a:rPr>
              <a:t>	</a:t>
            </a:r>
            <a:r>
              <a:rPr lang="en-US" sz="2400" kern="1400" dirty="0">
                <a:ln>
                  <a:noFill/>
                </a:ln>
                <a:solidFill>
                  <a:srgbClr val="00B050"/>
                </a:solidFill>
                <a:effectLst/>
                <a:latin typeface="Calibri" panose="020F0502020204030204" pitchFamily="34" charset="0"/>
              </a:rPr>
              <a:t>$1100</a:t>
            </a:r>
            <a:r>
              <a:rPr lang="en-US" sz="2400" kern="1400" dirty="0">
                <a:ln>
                  <a:noFill/>
                </a:ln>
                <a:solidFill>
                  <a:srgbClr val="000000"/>
                </a:solidFill>
                <a:effectLst/>
                <a:latin typeface="Calibri" panose="020F0502020204030204" pitchFamily="34" charset="0"/>
              </a:rPr>
              <a:t> —  </a:t>
            </a:r>
            <a:r>
              <a:rPr lang="en-US" sz="2400" kern="1400" dirty="0">
                <a:ln>
                  <a:noFill/>
                </a:ln>
                <a:solidFill>
                  <a:schemeClr val="bg1"/>
                </a:solidFill>
                <a:effectLst/>
                <a:latin typeface="Calibri" panose="020F0502020204030204" pitchFamily="34" charset="0"/>
              </a:rPr>
              <a:t>Beach Towel or Camp Slushie Cup (good at Tomahawk, Many Point, Navajo </a:t>
            </a:r>
          </a:p>
          <a:p>
            <a:pPr marL="0" marR="0" indent="0" algn="l">
              <a:lnSpc>
                <a:spcPct val="119000"/>
              </a:lnSpc>
              <a:spcBef>
                <a:spcPts val="0"/>
              </a:spcBef>
              <a:spcAft>
                <a:spcPts val="0"/>
              </a:spcAft>
            </a:pPr>
            <a:r>
              <a:rPr lang="en-US" sz="2400" kern="1400" dirty="0">
                <a:ln>
                  <a:noFill/>
                </a:ln>
                <a:solidFill>
                  <a:schemeClr val="bg1"/>
                </a:solidFill>
                <a:effectLst/>
                <a:latin typeface="Calibri" panose="020F0502020204030204" pitchFamily="34" charset="0"/>
              </a:rPr>
              <a:t>		    and </a:t>
            </a:r>
            <a:r>
              <a:rPr lang="en-US" sz="2400" kern="1400" dirty="0" err="1">
                <a:ln>
                  <a:noFill/>
                </a:ln>
                <a:solidFill>
                  <a:schemeClr val="bg1"/>
                </a:solidFill>
                <a:effectLst/>
                <a:latin typeface="Calibri" panose="020F0502020204030204" pitchFamily="34" charset="0"/>
              </a:rPr>
              <a:t>Phillippo</a:t>
            </a:r>
            <a:r>
              <a:rPr lang="en-US" sz="2400" kern="1400" dirty="0">
                <a:ln>
                  <a:noFill/>
                </a:ln>
                <a:solidFill>
                  <a:schemeClr val="bg1"/>
                </a:solidFill>
                <a:effectLst/>
                <a:latin typeface="Calibri" panose="020F0502020204030204" pitchFamily="34" charset="0"/>
              </a:rPr>
              <a:t>). </a:t>
            </a:r>
          </a:p>
          <a:p>
            <a:pPr marL="114300" marR="0" indent="-114300" algn="l">
              <a:lnSpc>
                <a:spcPct val="119000"/>
              </a:lnSpc>
              <a:spcBef>
                <a:spcPts val="0"/>
              </a:spcBef>
              <a:spcAft>
                <a:spcPts val="0"/>
              </a:spcAft>
            </a:pPr>
            <a:r>
              <a:rPr lang="en-US" sz="2400" kern="1400" dirty="0">
                <a:ln>
                  <a:noFill/>
                </a:ln>
                <a:solidFill>
                  <a:srgbClr val="000000"/>
                </a:solidFill>
                <a:effectLst/>
                <a:latin typeface="Symbol" panose="05050102010706020507" pitchFamily="18" charset="2"/>
              </a:rPr>
              <a:t>·</a:t>
            </a:r>
            <a:r>
              <a:rPr lang="en-US" sz="2400" kern="1400" dirty="0">
                <a:ln>
                  <a:noFill/>
                </a:ln>
                <a:solidFill>
                  <a:srgbClr val="000000"/>
                </a:solidFill>
                <a:effectLst/>
                <a:latin typeface="Calibri" panose="020F0502020204030204" pitchFamily="34" charset="0"/>
              </a:rPr>
              <a:t> </a:t>
            </a:r>
            <a:r>
              <a:rPr lang="en-US" sz="2400" kern="1400" dirty="0">
                <a:ln>
                  <a:noFill/>
                </a:ln>
                <a:solidFill>
                  <a:srgbClr val="00B050"/>
                </a:solidFill>
                <a:effectLst/>
                <a:latin typeface="Calibri" panose="020F0502020204030204" pitchFamily="34" charset="0"/>
              </a:rPr>
              <a:t>Adventure Prizes —$1800+</a:t>
            </a:r>
            <a:r>
              <a:rPr lang="en-US" sz="2400" kern="1400" dirty="0">
                <a:ln>
                  <a:noFill/>
                </a:ln>
                <a:solidFill>
                  <a:srgbClr val="000000"/>
                </a:solidFill>
                <a:effectLst/>
                <a:latin typeface="Calibri" panose="020F0502020204030204" pitchFamily="34" charset="0"/>
              </a:rPr>
              <a:t> </a:t>
            </a:r>
          </a:p>
          <a:p>
            <a:pPr marL="114300" marR="0" indent="-114300" algn="l">
              <a:lnSpc>
                <a:spcPct val="119000"/>
              </a:lnSpc>
              <a:spcBef>
                <a:spcPts val="0"/>
              </a:spcBef>
              <a:spcAft>
                <a:spcPts val="0"/>
              </a:spcAft>
            </a:pPr>
            <a:r>
              <a:rPr lang="en-US" sz="2400" kern="1400" dirty="0">
                <a:ln>
                  <a:noFill/>
                </a:ln>
                <a:solidFill>
                  <a:srgbClr val="000000"/>
                </a:solidFill>
                <a:effectLst/>
                <a:latin typeface="Symbol" panose="05050102010706020507" pitchFamily="18" charset="2"/>
              </a:rPr>
              <a:t>·</a:t>
            </a:r>
            <a:r>
              <a:rPr lang="en-US" sz="2400" kern="1400" dirty="0">
                <a:ln>
                  <a:noFill/>
                </a:ln>
                <a:solidFill>
                  <a:srgbClr val="000000"/>
                </a:solidFill>
                <a:effectLst/>
                <a:latin typeface="Calibri" panose="020F0502020204030204" pitchFamily="34" charset="0"/>
              </a:rPr>
              <a:t> </a:t>
            </a:r>
            <a:r>
              <a:rPr lang="en-US" sz="2400" kern="1400" dirty="0">
                <a:ln>
                  <a:noFill/>
                </a:ln>
                <a:solidFill>
                  <a:srgbClr val="00B050"/>
                </a:solidFill>
                <a:effectLst/>
                <a:latin typeface="Calibri" panose="020F0502020204030204" pitchFamily="34" charset="0"/>
              </a:rPr>
              <a:t>Champions Breakfast —$2500</a:t>
            </a:r>
            <a:r>
              <a:rPr lang="en-US" sz="2400" kern="1400" dirty="0">
                <a:ln>
                  <a:noFill/>
                </a:ln>
                <a:solidFill>
                  <a:srgbClr val="000000"/>
                </a:solidFill>
                <a:effectLst/>
                <a:latin typeface="Calibri" panose="020F0502020204030204" pitchFamily="34" charset="0"/>
              </a:rPr>
              <a:t>—</a:t>
            </a:r>
            <a:r>
              <a:rPr lang="en-US" sz="2400" kern="1400" dirty="0">
                <a:ln>
                  <a:noFill/>
                </a:ln>
                <a:solidFill>
                  <a:schemeClr val="bg1"/>
                </a:solidFill>
                <a:effectLst/>
                <a:latin typeface="Calibri" panose="020F0502020204030204" pitchFamily="34" charset="0"/>
              </a:rPr>
              <a:t>January 7, 2023 at Base Camp.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Calibri" panose="020F0502020204030204" pitchFamily="34" charset="0"/>
              </a:rPr>
              <a:t>	</a:t>
            </a:r>
            <a:endParaRPr kumimoji="0" lang="en-US" altLang="en-US" sz="1800" b="1" i="0" u="none" strike="noStrike" cap="none" normalizeH="0" baseline="0" dirty="0">
              <a:ln>
                <a:noFill/>
              </a:ln>
              <a:solidFill>
                <a:schemeClr val="bg1"/>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2B26A188-6BD6-4283-B912-3366F0742F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432" r="17447"/>
          <a:stretch>
            <a:fillRect/>
          </a:stretch>
        </p:blipFill>
        <p:spPr bwMode="auto">
          <a:xfrm>
            <a:off x="4960443" y="4622963"/>
            <a:ext cx="2211049" cy="203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 name="Picture 4" descr="Logo, company name&#10;&#10;Description automatically generated">
            <a:extLst>
              <a:ext uri="{FF2B5EF4-FFF2-40B4-BE49-F238E27FC236}">
                <a16:creationId xmlns:a16="http://schemas.microsoft.com/office/drawing/2014/main" id="{AD40B72C-0822-4573-9B2A-BDCD24EED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6787" y="4272266"/>
            <a:ext cx="1935484" cy="1969012"/>
          </a:xfrm>
          <a:prstGeom prst="rect">
            <a:avLst/>
          </a:prstGeom>
        </p:spPr>
      </p:pic>
    </p:spTree>
    <p:extLst>
      <p:ext uri="{BB962C8B-B14F-4D97-AF65-F5344CB8AC3E}">
        <p14:creationId xmlns:p14="http://schemas.microsoft.com/office/powerpoint/2010/main" val="3433324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434129" y="6606346"/>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25</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B8BCEDEC-06E0-420C-A79E-09EEE4616A9E}"/>
              </a:ext>
            </a:extLst>
          </p:cNvPr>
          <p:cNvSpPr/>
          <p:nvPr/>
        </p:nvSpPr>
        <p:spPr>
          <a:xfrm>
            <a:off x="914400" y="804728"/>
            <a:ext cx="3599062" cy="769441"/>
          </a:xfrm>
          <a:prstGeom prst="rect">
            <a:avLst/>
          </a:prstGeom>
        </p:spPr>
        <p:txBody>
          <a:bodyPr wrap="none">
            <a:spAutoFit/>
          </a:bodyPr>
          <a:lstStyle/>
          <a:p>
            <a:r>
              <a:rPr lang="en-US" sz="4400" b="1" dirty="0">
                <a:solidFill>
                  <a:srgbClr val="FFFF00"/>
                </a:solidFill>
                <a:latin typeface="OCR A Extended" panose="02010509020102010303" pitchFamily="50" charset="0"/>
                <a:ea typeface="Arial Black" charset="0"/>
                <a:cs typeface="Arial" panose="020B0604020202020204" pitchFamily="34" charset="0"/>
              </a:rPr>
              <a:t>Adventures</a:t>
            </a:r>
          </a:p>
        </p:txBody>
      </p:sp>
      <p:pic>
        <p:nvPicPr>
          <p:cNvPr id="19" name="Picture 18">
            <a:extLst>
              <a:ext uri="{FF2B5EF4-FFF2-40B4-BE49-F238E27FC236}">
                <a16:creationId xmlns:a16="http://schemas.microsoft.com/office/drawing/2014/main" id="{887290F9-0470-4035-A483-42C200F7BE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18165" y="1824971"/>
            <a:ext cx="2795853" cy="1572667"/>
          </a:xfrm>
          <a:prstGeom prst="rect">
            <a:avLst/>
          </a:prstGeom>
        </p:spPr>
      </p:pic>
      <p:pic>
        <p:nvPicPr>
          <p:cNvPr id="23" name="Picture 22">
            <a:extLst>
              <a:ext uri="{FF2B5EF4-FFF2-40B4-BE49-F238E27FC236}">
                <a16:creationId xmlns:a16="http://schemas.microsoft.com/office/drawing/2014/main" id="{9CDFB0EB-CDD0-449C-8183-CE271DB2B8D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9065" y="2948781"/>
            <a:ext cx="3194672" cy="1182029"/>
          </a:xfrm>
          <a:prstGeom prst="rect">
            <a:avLst/>
          </a:prstGeom>
        </p:spPr>
      </p:pic>
      <p:pic>
        <p:nvPicPr>
          <p:cNvPr id="21" name="Picture 20">
            <a:extLst>
              <a:ext uri="{FF2B5EF4-FFF2-40B4-BE49-F238E27FC236}">
                <a16:creationId xmlns:a16="http://schemas.microsoft.com/office/drawing/2014/main" id="{E2CBF881-9EB9-482A-975C-0E733F7379D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605664" y="3516043"/>
            <a:ext cx="1695972" cy="1166829"/>
          </a:xfrm>
          <a:prstGeom prst="rect">
            <a:avLst/>
          </a:prstGeom>
        </p:spPr>
      </p:pic>
      <p:pic>
        <p:nvPicPr>
          <p:cNvPr id="17" name="Picture 16" descr="A picture containing person, motorcycle&#10;&#10;Description automatically generated">
            <a:extLst>
              <a:ext uri="{FF2B5EF4-FFF2-40B4-BE49-F238E27FC236}">
                <a16:creationId xmlns:a16="http://schemas.microsoft.com/office/drawing/2014/main" id="{85D19CB7-A8D5-4C08-9728-B1D4FE5E3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2471" y="3752108"/>
            <a:ext cx="1490768" cy="942998"/>
          </a:xfrm>
          <a:prstGeom prst="rect">
            <a:avLst/>
          </a:prstGeom>
        </p:spPr>
      </p:pic>
      <p:pic>
        <p:nvPicPr>
          <p:cNvPr id="22" name="Picture 21" descr="A close up of a logo&#10;&#10;Description automatically generated">
            <a:extLst>
              <a:ext uri="{FF2B5EF4-FFF2-40B4-BE49-F238E27FC236}">
                <a16:creationId xmlns:a16="http://schemas.microsoft.com/office/drawing/2014/main" id="{7707D72D-3086-4226-8C17-02CB7EE38336}"/>
              </a:ext>
            </a:extLst>
          </p:cNvPr>
          <p:cNvPicPr>
            <a:picLocks noChangeAspect="1"/>
          </p:cNvPicPr>
          <p:nvPr/>
        </p:nvPicPr>
        <p:blipFill rotWithShape="1">
          <a:blip r:embed="rId7">
            <a:extLst>
              <a:ext uri="{28A0092B-C50C-407E-A947-70E740481C1C}">
                <a14:useLocalDpi xmlns:a14="http://schemas.microsoft.com/office/drawing/2010/main" val="0"/>
              </a:ext>
            </a:extLst>
          </a:blip>
          <a:srcRect l="14611" r="16178"/>
          <a:stretch/>
        </p:blipFill>
        <p:spPr>
          <a:xfrm>
            <a:off x="10704983" y="3516043"/>
            <a:ext cx="1301881" cy="1128631"/>
          </a:xfrm>
          <a:prstGeom prst="rect">
            <a:avLst/>
          </a:prstGeom>
        </p:spPr>
      </p:pic>
      <p:pic>
        <p:nvPicPr>
          <p:cNvPr id="33" name="Picture 32" descr="A close up of a sign&#10;&#10;Description automatically generated">
            <a:extLst>
              <a:ext uri="{FF2B5EF4-FFF2-40B4-BE49-F238E27FC236}">
                <a16:creationId xmlns:a16="http://schemas.microsoft.com/office/drawing/2014/main" id="{7125F463-FDFC-46B5-AF99-6B7032128C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3179" y="2501572"/>
            <a:ext cx="1221312" cy="1205099"/>
          </a:xfrm>
          <a:prstGeom prst="rect">
            <a:avLst/>
          </a:prstGeom>
        </p:spPr>
      </p:pic>
      <p:pic>
        <p:nvPicPr>
          <p:cNvPr id="4098" name="Picture 2" descr="Our Brands">
            <a:extLst>
              <a:ext uri="{FF2B5EF4-FFF2-40B4-BE49-F238E27FC236}">
                <a16:creationId xmlns:a16="http://schemas.microsoft.com/office/drawing/2014/main" id="{A6D1758A-E00B-4D20-8A2C-0434D03443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5005" y="2377001"/>
            <a:ext cx="2864946" cy="20412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innesota Zoo asking lawmakers for $1.5M amid budget crisis | MPR News">
            <a:extLst>
              <a:ext uri="{FF2B5EF4-FFF2-40B4-BE49-F238E27FC236}">
                <a16:creationId xmlns:a16="http://schemas.microsoft.com/office/drawing/2014/main" id="{41F1F19B-1CF6-4073-B05F-7EC7345AF2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2508" y="2557351"/>
            <a:ext cx="1243241" cy="791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8EDDD135-90D6-473D-9F3A-CC2246556E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90295" y="364015"/>
            <a:ext cx="2967080" cy="1676400"/>
          </a:xfrm>
          <a:prstGeom prst="rect">
            <a:avLst/>
          </a:prstGeom>
        </p:spPr>
      </p:pic>
      <p:pic>
        <p:nvPicPr>
          <p:cNvPr id="6" name="Picture 5" descr="A mascot on a baseball field&#10;&#10;Description automatically generated with medium confidence">
            <a:extLst>
              <a:ext uri="{FF2B5EF4-FFF2-40B4-BE49-F238E27FC236}">
                <a16:creationId xmlns:a16="http://schemas.microsoft.com/office/drawing/2014/main" id="{CEC41D94-CAA2-4E2C-B53F-D6DE2DC11E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37387" y="4627754"/>
            <a:ext cx="3098653" cy="2066777"/>
          </a:xfrm>
          <a:prstGeom prst="rect">
            <a:avLst/>
          </a:prstGeom>
        </p:spPr>
      </p:pic>
      <p:pic>
        <p:nvPicPr>
          <p:cNvPr id="8" name="Picture 7" descr="Logo&#10;&#10;Description automatically generated">
            <a:extLst>
              <a:ext uri="{FF2B5EF4-FFF2-40B4-BE49-F238E27FC236}">
                <a16:creationId xmlns:a16="http://schemas.microsoft.com/office/drawing/2014/main" id="{3F7941DB-93DB-4819-B11A-124940234D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18696" y="5651550"/>
            <a:ext cx="2288615" cy="1117607"/>
          </a:xfrm>
          <a:prstGeom prst="rect">
            <a:avLst/>
          </a:prstGeom>
        </p:spPr>
      </p:pic>
      <p:pic>
        <p:nvPicPr>
          <p:cNvPr id="12" name="Picture 11" descr="A picture containing text, swimming, ocean floor&#10;&#10;Description automatically generated">
            <a:extLst>
              <a:ext uri="{FF2B5EF4-FFF2-40B4-BE49-F238E27FC236}">
                <a16:creationId xmlns:a16="http://schemas.microsoft.com/office/drawing/2014/main" id="{0CFE580F-E7DE-45CA-966A-4288DFAB3C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1774" y="5502731"/>
            <a:ext cx="2019978" cy="1346652"/>
          </a:xfrm>
          <a:prstGeom prst="rect">
            <a:avLst/>
          </a:prstGeom>
        </p:spPr>
      </p:pic>
      <p:pic>
        <p:nvPicPr>
          <p:cNvPr id="15" name="Picture 14" descr="A person holding a small animal&#10;&#10;Description automatically generated with medium confidence">
            <a:extLst>
              <a:ext uri="{FF2B5EF4-FFF2-40B4-BE49-F238E27FC236}">
                <a16:creationId xmlns:a16="http://schemas.microsoft.com/office/drawing/2014/main" id="{EEAF6F10-6BF4-4FC8-AA85-4A965DC8F4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72633" y="5416044"/>
            <a:ext cx="1394594" cy="1394594"/>
          </a:xfrm>
          <a:prstGeom prst="rect">
            <a:avLst/>
          </a:prstGeom>
        </p:spPr>
      </p:pic>
      <p:pic>
        <p:nvPicPr>
          <p:cNvPr id="18" name="Picture 17" descr="A road surrounded by trees&#10;&#10;Description automatically generated with low confidence">
            <a:extLst>
              <a:ext uri="{FF2B5EF4-FFF2-40B4-BE49-F238E27FC236}">
                <a16:creationId xmlns:a16="http://schemas.microsoft.com/office/drawing/2014/main" id="{F3061284-37C8-4A67-A64A-003A1F76FC2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07532" y="-14374"/>
            <a:ext cx="2275636" cy="1991181"/>
          </a:xfrm>
          <a:prstGeom prst="rect">
            <a:avLst/>
          </a:prstGeom>
        </p:spPr>
      </p:pic>
      <p:pic>
        <p:nvPicPr>
          <p:cNvPr id="10" name="Picture 9" descr="Logo&#10;&#10;Description automatically generated">
            <a:extLst>
              <a:ext uri="{FF2B5EF4-FFF2-40B4-BE49-F238E27FC236}">
                <a16:creationId xmlns:a16="http://schemas.microsoft.com/office/drawing/2014/main" id="{1FBF8A71-65CF-49C1-BCD7-56CB1A748E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1716" y="4484953"/>
            <a:ext cx="2833315" cy="1253902"/>
          </a:xfrm>
          <a:prstGeom prst="rect">
            <a:avLst/>
          </a:prstGeom>
        </p:spPr>
      </p:pic>
      <p:pic>
        <p:nvPicPr>
          <p:cNvPr id="24" name="Picture 23" descr="A picture containing person, tree, outdoor, pipe&#10;&#10;Description automatically generated">
            <a:extLst>
              <a:ext uri="{FF2B5EF4-FFF2-40B4-BE49-F238E27FC236}">
                <a16:creationId xmlns:a16="http://schemas.microsoft.com/office/drawing/2014/main" id="{E2CA12FB-DFBE-44C2-8195-372D2892F40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39703" y="3077137"/>
            <a:ext cx="1866900" cy="1493520"/>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74BB6114-A8FC-4C2E-A349-D54607C55204}"/>
              </a:ext>
            </a:extLst>
          </p:cNvPr>
          <p:cNvPicPr>
            <a:picLocks noChangeAspect="1"/>
          </p:cNvPicPr>
          <p:nvPr/>
        </p:nvPicPr>
        <p:blipFill rotWithShape="1">
          <a:blip r:embed="rId19">
            <a:extLst>
              <a:ext uri="{28A0092B-C50C-407E-A947-70E740481C1C}">
                <a14:useLocalDpi xmlns:a14="http://schemas.microsoft.com/office/drawing/2010/main" val="0"/>
              </a:ext>
            </a:extLst>
          </a:blip>
          <a:srcRect r="68303"/>
          <a:stretch/>
        </p:blipFill>
        <p:spPr>
          <a:xfrm>
            <a:off x="9639248" y="5310981"/>
            <a:ext cx="2247982" cy="1182029"/>
          </a:xfrm>
          <a:prstGeom prst="rect">
            <a:avLst/>
          </a:prstGeom>
        </p:spPr>
      </p:pic>
      <p:pic>
        <p:nvPicPr>
          <p:cNvPr id="27" name="Picture 26">
            <a:extLst>
              <a:ext uri="{FF2B5EF4-FFF2-40B4-BE49-F238E27FC236}">
                <a16:creationId xmlns:a16="http://schemas.microsoft.com/office/drawing/2014/main" id="{D20B8D08-0FCB-40CF-AFFD-C2122A25DB75}"/>
              </a:ext>
            </a:extLst>
          </p:cNvPr>
          <p:cNvPicPr>
            <a:picLocks noChangeAspect="1"/>
          </p:cNvPicPr>
          <p:nvPr/>
        </p:nvPicPr>
        <p:blipFill>
          <a:blip r:embed="rId20"/>
          <a:stretch>
            <a:fillRect/>
          </a:stretch>
        </p:blipFill>
        <p:spPr>
          <a:xfrm>
            <a:off x="6735751" y="1331553"/>
            <a:ext cx="1935267" cy="1627204"/>
          </a:xfrm>
          <a:prstGeom prst="rect">
            <a:avLst/>
          </a:prstGeom>
        </p:spPr>
      </p:pic>
    </p:spTree>
    <p:extLst>
      <p:ext uri="{BB962C8B-B14F-4D97-AF65-F5344CB8AC3E}">
        <p14:creationId xmlns:p14="http://schemas.microsoft.com/office/powerpoint/2010/main" val="2154026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386208" y="665154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26</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 Box 2">
            <a:extLst>
              <a:ext uri="{FF2B5EF4-FFF2-40B4-BE49-F238E27FC236}">
                <a16:creationId xmlns:a16="http://schemas.microsoft.com/office/drawing/2014/main" id="{E6B20D4E-F85C-4029-A9AA-586A07CFFF62}"/>
              </a:ext>
            </a:extLst>
          </p:cNvPr>
          <p:cNvSpPr txBox="1">
            <a:spLocks noChangeArrowheads="1"/>
          </p:cNvSpPr>
          <p:nvPr/>
        </p:nvSpPr>
        <p:spPr bwMode="auto">
          <a:xfrm>
            <a:off x="356937" y="402743"/>
            <a:ext cx="9067800" cy="596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400" b="1" dirty="0">
                <a:solidFill>
                  <a:srgbClr val="FFFF00"/>
                </a:solidFill>
                <a:latin typeface="OCR A Extended" panose="02010509020102010303" pitchFamily="50" charset="0"/>
                <a:cs typeface="Arial" panose="020B0604020202020204" pitchFamily="34" charset="0"/>
              </a:rPr>
              <a:t>SECRET AGENT CAMP</a:t>
            </a:r>
            <a:endParaRPr kumimoji="0" lang="en-US" altLang="en-US" sz="3600" b="0" i="0" u="none" strike="noStrike" cap="none" normalizeH="0" baseline="0" dirty="0">
              <a:ln>
                <a:noFill/>
              </a:ln>
              <a:solidFill>
                <a:srgbClr val="FFFF00"/>
              </a:solidFill>
              <a:effectLst/>
              <a:latin typeface="OCR A Extended" panose="02010509020102010303" pitchFamily="50" charset="0"/>
              <a:cs typeface="Arial" panose="020B0604020202020204" pitchFamily="34" charset="0"/>
            </a:endParaRPr>
          </a:p>
        </p:txBody>
      </p:sp>
      <p:sp>
        <p:nvSpPr>
          <p:cNvPr id="5" name="Text Box 3">
            <a:extLst>
              <a:ext uri="{FF2B5EF4-FFF2-40B4-BE49-F238E27FC236}">
                <a16:creationId xmlns:a16="http://schemas.microsoft.com/office/drawing/2014/main" id="{5CD19692-35A2-4793-96B3-3294DFF0DA80}"/>
              </a:ext>
            </a:extLst>
          </p:cNvPr>
          <p:cNvSpPr txBox="1">
            <a:spLocks noChangeArrowheads="1"/>
          </p:cNvSpPr>
          <p:nvPr/>
        </p:nvSpPr>
        <p:spPr bwMode="auto">
          <a:xfrm>
            <a:off x="356936" y="1097279"/>
            <a:ext cx="8841817" cy="4602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92D050"/>
                </a:solidFill>
                <a:effectLst/>
                <a:latin typeface="Calibri" panose="020F0502020204030204" pitchFamily="34" charset="0"/>
              </a:rPr>
              <a:t>Secret Agent Camp is for all Scouts selling popcorn. Encourage all of your Scouts to attend!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92D050"/>
                </a:solidFill>
                <a:effectLst/>
                <a:latin typeface="Calibri" panose="020F0502020204030204" pitchFamily="34" charset="0"/>
              </a:rPr>
              <a:t>Base Camp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92D050"/>
                </a:solidFill>
                <a:effectLst/>
                <a:latin typeface="Calibri" panose="020F0502020204030204" pitchFamily="34" charset="0"/>
              </a:rPr>
              <a:t>Date/Time:  Open house style on Saturday, Sept. 17, 9:00 a.m. - 1:00 p.m.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92D050"/>
                </a:solidFill>
                <a:effectLst/>
                <a:latin typeface="Calibri" panose="020F0502020204030204" pitchFamily="34" charset="0"/>
              </a:rPr>
              <a:t>Location: Base Camp—6202 Bloomington Road, Fort Snelling, MN 55111.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92D050"/>
                </a:solidFill>
                <a:effectLst/>
                <a:latin typeface="Calibri" panose="020F0502020204030204" pitchFamily="34" charset="0"/>
              </a:rPr>
              <a:t>	</a:t>
            </a:r>
            <a:r>
              <a:rPr kumimoji="0" lang="en-US" altLang="en-US" b="0" i="0" u="none" strike="noStrike" cap="none" normalizeH="0" baseline="0" dirty="0">
                <a:ln>
                  <a:noFill/>
                </a:ln>
                <a:solidFill>
                  <a:srgbClr val="92D050"/>
                </a:solidFill>
                <a:effectLst/>
                <a:latin typeface="Calibri" panose="020F0502020204030204" pitchFamily="34" charset="0"/>
              </a:rPr>
              <a:t>Stations: (subject to change)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92D050"/>
                </a:solidFill>
                <a:effectLst/>
                <a:latin typeface="Calibri" panose="020F0502020204030204" pitchFamily="34" charset="0"/>
              </a:rPr>
              <a:t>		Prize Extravaganza/Bonus Prizes/Adventures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92D050"/>
                </a:solidFill>
                <a:effectLst/>
                <a:latin typeface="Calibri" panose="020F0502020204030204" pitchFamily="34" charset="0"/>
              </a:rPr>
              <a:t>		Trail’s End App		Practice Your Pitch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92D050"/>
                </a:solidFill>
                <a:effectLst/>
                <a:latin typeface="Calibri" panose="020F0502020204030204" pitchFamily="34" charset="0"/>
              </a:rPr>
              <a:t>		Hometown Heroes		Storefront Safety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92D050"/>
                </a:solidFill>
                <a:effectLst/>
                <a:latin typeface="Calibri" panose="020F0502020204030204" pitchFamily="34" charset="0"/>
              </a:rPr>
              <a:t>				AND MORE!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Gill Sans MT" panose="020B0502020104020203"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4">
            <a:extLst>
              <a:ext uri="{FF2B5EF4-FFF2-40B4-BE49-F238E27FC236}">
                <a16:creationId xmlns:a16="http://schemas.microsoft.com/office/drawing/2014/main" id="{43E8CFBE-8FAF-4DE7-A0AC-84B5D2578E46}"/>
              </a:ext>
            </a:extLst>
          </p:cNvPr>
          <p:cNvSpPr txBox="1">
            <a:spLocks noChangeArrowheads="1"/>
          </p:cNvSpPr>
          <p:nvPr/>
        </p:nvSpPr>
        <p:spPr bwMode="auto">
          <a:xfrm>
            <a:off x="3043932" y="4118757"/>
            <a:ext cx="3693809" cy="3162372"/>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Calibri" panose="020F0502020204030204" pitchFamily="34" charset="0"/>
              </a:rPr>
              <a:t>All Scouts who preregister and attend Secret Agent Camp get a Cool Logoed Color changing cup/tumbler and a chance to win prizes, including-</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solidFill>
                  <a:schemeClr val="bg1"/>
                </a:solidFill>
                <a:latin typeface="Calibri" panose="020F0502020204030204" pitchFamily="34" charset="0"/>
              </a:rPr>
              <a:t>2 Smart TVs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Calibri" panose="020F0502020204030204" pitchFamily="34" charset="0"/>
              </a:rPr>
              <a:t>2 Nintendo Switches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solidFill>
                  <a:schemeClr val="bg1"/>
                </a:solidFill>
                <a:latin typeface="Calibri" panose="020F0502020204030204" pitchFamily="34" charset="0"/>
              </a:rPr>
              <a:t>1 Xbox</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solidFill>
                  <a:schemeClr val="bg1"/>
                </a:solidFill>
                <a:latin typeface="Calibri" panose="020F0502020204030204" pitchFamily="34" charset="0"/>
              </a:rPr>
              <a:t>2 Amazon Tablets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Calibri" panose="020F0502020204030204" pitchFamily="34" charset="0"/>
              </a:rPr>
              <a:t>And MUCH </a:t>
            </a:r>
            <a:r>
              <a:rPr kumimoji="0" lang="en-US" altLang="en-US" sz="1600" b="1" i="0" u="none" strike="noStrike" cap="none" normalizeH="0" baseline="0" dirty="0" err="1">
                <a:ln>
                  <a:noFill/>
                </a:ln>
                <a:solidFill>
                  <a:schemeClr val="bg1"/>
                </a:solidFill>
                <a:effectLst/>
                <a:latin typeface="Calibri" panose="020F0502020204030204" pitchFamily="34" charset="0"/>
              </a:rPr>
              <a:t>MUCH</a:t>
            </a:r>
            <a:r>
              <a:rPr kumimoji="0" lang="en-US" altLang="en-US" sz="1600" b="1" i="0" u="none" strike="noStrike" cap="none" normalizeH="0" baseline="0" dirty="0">
                <a:ln>
                  <a:noFill/>
                </a:ln>
                <a:solidFill>
                  <a:schemeClr val="bg1"/>
                </a:solidFill>
                <a:effectLst/>
                <a:latin typeface="Calibri" panose="020F0502020204030204" pitchFamily="34" charset="0"/>
              </a:rPr>
              <a:t> MORE!</a:t>
            </a:r>
            <a:endParaRPr kumimoji="0" lang="en-US" altLang="en-US" sz="1800" b="1" i="0" u="none" strike="noStrike" cap="none" normalizeH="0" baseline="0" dirty="0">
              <a:ln>
                <a:noFill/>
              </a:ln>
              <a:solidFill>
                <a:schemeClr val="bg1"/>
              </a:solidFill>
              <a:effectLst/>
              <a:latin typeface="Arial" panose="020B0604020202020204" pitchFamily="34" charset="0"/>
            </a:endParaRPr>
          </a:p>
        </p:txBody>
      </p:sp>
      <p:sp>
        <p:nvSpPr>
          <p:cNvPr id="8" name="Text Box 7">
            <a:extLst>
              <a:ext uri="{FF2B5EF4-FFF2-40B4-BE49-F238E27FC236}">
                <a16:creationId xmlns:a16="http://schemas.microsoft.com/office/drawing/2014/main" id="{D1D1D554-B802-4204-BF64-5F6DA5D9B653}"/>
              </a:ext>
            </a:extLst>
          </p:cNvPr>
          <p:cNvSpPr txBox="1">
            <a:spLocks noChangeArrowheads="1"/>
          </p:cNvSpPr>
          <p:nvPr/>
        </p:nvSpPr>
        <p:spPr bwMode="auto">
          <a:xfrm>
            <a:off x="7931911" y="2649620"/>
            <a:ext cx="4093730" cy="1794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Gill Sans MT" panose="020B0502020104020203" pitchFamily="34" charset="0"/>
              </a:rPr>
              <a:t>Emails with the sign-up information will be sent out early August to all registered Scouts in the Trails End app, as well as unit chairs.  Emails will be sent to popcorn chairs to forward to parents and Scouts.</a:t>
            </a:r>
            <a:endParaRPr kumimoji="0" lang="en-US" altLang="en-US" sz="2400" b="1" i="0" u="none" strike="noStrike" cap="none" normalizeH="0" baseline="0" dirty="0">
              <a:ln>
                <a:noFill/>
              </a:ln>
              <a:solidFill>
                <a:schemeClr val="bg1"/>
              </a:solidFill>
              <a:effectLst/>
              <a:latin typeface="Arial" panose="020B0604020202020204" pitchFamily="34" charset="0"/>
            </a:endParaRPr>
          </a:p>
        </p:txBody>
      </p:sp>
      <p:pic>
        <p:nvPicPr>
          <p:cNvPr id="4" name="Picture 3" descr="Shape&#10;&#10;Description automatically generated with medium confidence">
            <a:extLst>
              <a:ext uri="{FF2B5EF4-FFF2-40B4-BE49-F238E27FC236}">
                <a16:creationId xmlns:a16="http://schemas.microsoft.com/office/drawing/2014/main" id="{4010255F-35C1-4A59-BE9F-9F9C4BFB4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75" y="3986127"/>
            <a:ext cx="2117159" cy="2419020"/>
          </a:xfrm>
          <a:prstGeom prst="rect">
            <a:avLst/>
          </a:prstGeom>
        </p:spPr>
      </p:pic>
    </p:spTree>
    <p:extLst>
      <p:ext uri="{BB962C8B-B14F-4D97-AF65-F5344CB8AC3E}">
        <p14:creationId xmlns:p14="http://schemas.microsoft.com/office/powerpoint/2010/main" val="2018517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234742" y="299763"/>
            <a:ext cx="7332127"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Trail’s End Webinars</a:t>
            </a:r>
            <a:endParaRPr lang="en-US" dirty="0">
              <a:solidFill>
                <a:srgbClr val="FFFF00"/>
              </a:solidFill>
              <a:latin typeface="OCR A Extended" panose="02010509020102010303" pitchFamily="50" charset="0"/>
            </a:endParaRPr>
          </a:p>
        </p:txBody>
      </p:sp>
      <p:grpSp>
        <p:nvGrpSpPr>
          <p:cNvPr id="6" name="Group 5">
            <a:extLst>
              <a:ext uri="{FF2B5EF4-FFF2-40B4-BE49-F238E27FC236}">
                <a16:creationId xmlns:a16="http://schemas.microsoft.com/office/drawing/2014/main" id="{C729E2CD-1F0E-45DA-8F29-AEBA1060DA4A}"/>
              </a:ext>
            </a:extLst>
          </p:cNvPr>
          <p:cNvGrpSpPr/>
          <p:nvPr/>
        </p:nvGrpSpPr>
        <p:grpSpPr>
          <a:xfrm>
            <a:off x="127347" y="1199955"/>
            <a:ext cx="8677176" cy="3645817"/>
            <a:chOff x="1134655" y="1568217"/>
            <a:chExt cx="9725227" cy="4153076"/>
          </a:xfrm>
        </p:grpSpPr>
        <p:pic>
          <p:nvPicPr>
            <p:cNvPr id="2" name="Picture 1">
              <a:extLst>
                <a:ext uri="{FF2B5EF4-FFF2-40B4-BE49-F238E27FC236}">
                  <a16:creationId xmlns:a16="http://schemas.microsoft.com/office/drawing/2014/main" id="{9B47A9C4-A15A-4121-8CB2-D8560FD6B1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2543"/>
            <a:stretch/>
          </p:blipFill>
          <p:spPr>
            <a:xfrm>
              <a:off x="1134655" y="1568217"/>
              <a:ext cx="9725227" cy="4153076"/>
            </a:xfrm>
            <a:prstGeom prst="rect">
              <a:avLst/>
            </a:prstGeom>
          </p:spPr>
        </p:pic>
        <p:sp>
          <p:nvSpPr>
            <p:cNvPr id="5" name="Rectangle 4">
              <a:extLst>
                <a:ext uri="{FF2B5EF4-FFF2-40B4-BE49-F238E27FC236}">
                  <a16:creationId xmlns:a16="http://schemas.microsoft.com/office/drawing/2014/main" id="{31FF816F-4F94-44EF-BECF-5CDF27DB6CC3}"/>
                </a:ext>
              </a:extLst>
            </p:cNvPr>
            <p:cNvSpPr/>
            <p:nvPr/>
          </p:nvSpPr>
          <p:spPr>
            <a:xfrm>
              <a:off x="5754848" y="3429000"/>
              <a:ext cx="2701255" cy="24537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3152BC8-7293-4DC9-B8AD-1C2433F87D96}"/>
              </a:ext>
            </a:extLst>
          </p:cNvPr>
          <p:cNvSpPr txBox="1"/>
          <p:nvPr/>
        </p:nvSpPr>
        <p:spPr>
          <a:xfrm>
            <a:off x="4533081" y="4957187"/>
            <a:ext cx="5839603" cy="2381101"/>
          </a:xfrm>
          <a:prstGeom prst="rect">
            <a:avLst/>
          </a:prstGeom>
          <a:noFill/>
        </p:spPr>
        <p:txBody>
          <a:bodyPr wrap="square" rtlCol="0">
            <a:spAutoFit/>
          </a:bodyPr>
          <a:lstStyle/>
          <a:p>
            <a:pPr marL="0" marR="0" indent="0" algn="l">
              <a:lnSpc>
                <a:spcPct val="120000"/>
              </a:lnSpc>
              <a:spcBef>
                <a:spcPts val="0"/>
              </a:spcBef>
              <a:spcAft>
                <a:spcPts val="0"/>
              </a:spcAft>
            </a:pPr>
            <a:r>
              <a:rPr lang="en-US" sz="1800" kern="1400" dirty="0">
                <a:ln>
                  <a:noFill/>
                </a:ln>
                <a:solidFill>
                  <a:srgbClr val="00B050"/>
                </a:solidFill>
                <a:effectLst/>
                <a:latin typeface="Calibri" panose="020F0502020204030204" pitchFamily="34" charset="0"/>
              </a:rPr>
              <a:t>Register at:  https://www.trails-end.com/webinars</a:t>
            </a:r>
            <a:endParaRPr lang="en-US" sz="1800" kern="1400" dirty="0">
              <a:ln>
                <a:noFill/>
              </a:ln>
              <a:solidFill>
                <a:srgbClr val="000000"/>
              </a:solidFill>
              <a:effectLst/>
              <a:latin typeface="MinionPro-Regular"/>
            </a:endParaRPr>
          </a:p>
          <a:p>
            <a:pPr marL="228600" marR="0" indent="-228600" algn="l">
              <a:lnSpc>
                <a:spcPct val="119000"/>
              </a:lnSpc>
              <a:spcBef>
                <a:spcPts val="0"/>
              </a:spcBef>
              <a:spcAft>
                <a:spcPts val="0"/>
              </a:spcAft>
            </a:pPr>
            <a:r>
              <a:rPr lang="en-US" sz="1800" kern="1400" dirty="0">
                <a:ln>
                  <a:noFill/>
                </a:ln>
                <a:solidFill>
                  <a:schemeClr val="bg1"/>
                </a:solidFill>
                <a:effectLst/>
                <a:latin typeface="Symbol" panose="05050102010706020507" pitchFamily="18" charset="2"/>
              </a:rPr>
              <a:t>·</a:t>
            </a:r>
            <a:r>
              <a:rPr lang="en-US" sz="1800" kern="1400" dirty="0">
                <a:ln>
                  <a:noFill/>
                </a:ln>
                <a:solidFill>
                  <a:schemeClr val="bg1"/>
                </a:solidFill>
                <a:effectLst/>
                <a:latin typeface="Calibri" panose="020F0502020204030204" pitchFamily="34" charset="0"/>
              </a:rPr>
              <a:t> </a:t>
            </a:r>
            <a:r>
              <a:rPr lang="en-US" sz="1800" i="1" kern="1400" dirty="0">
                <a:ln>
                  <a:noFill/>
                </a:ln>
                <a:solidFill>
                  <a:schemeClr val="bg1"/>
                </a:solidFill>
                <a:effectLst/>
                <a:latin typeface="Calibri" panose="020F0502020204030204" pitchFamily="34" charset="0"/>
              </a:rPr>
              <a:t>Registration site is open for training!  </a:t>
            </a:r>
            <a:endParaRPr lang="en-US" sz="1800" kern="1400" dirty="0">
              <a:ln>
                <a:noFill/>
              </a:ln>
              <a:solidFill>
                <a:schemeClr val="bg1"/>
              </a:solidFill>
              <a:effectLst/>
              <a:latin typeface="Calibri" panose="020F0502020204030204" pitchFamily="34" charset="0"/>
            </a:endParaRPr>
          </a:p>
          <a:p>
            <a:pPr marL="228600" marR="0" indent="-228600" algn="l">
              <a:lnSpc>
                <a:spcPct val="119000"/>
              </a:lnSpc>
              <a:spcBef>
                <a:spcPts val="0"/>
              </a:spcBef>
              <a:spcAft>
                <a:spcPts val="0"/>
              </a:spcAft>
            </a:pPr>
            <a:r>
              <a:rPr lang="en-US" sz="1800" kern="1400" dirty="0">
                <a:ln>
                  <a:noFill/>
                </a:ln>
                <a:solidFill>
                  <a:schemeClr val="bg1"/>
                </a:solidFill>
                <a:effectLst/>
                <a:latin typeface="Symbol" panose="05050102010706020507" pitchFamily="18" charset="2"/>
              </a:rPr>
              <a:t>·</a:t>
            </a:r>
            <a:r>
              <a:rPr lang="en-US" sz="1800" kern="1400" dirty="0">
                <a:ln>
                  <a:noFill/>
                </a:ln>
                <a:solidFill>
                  <a:schemeClr val="bg1"/>
                </a:solidFill>
                <a:effectLst/>
                <a:latin typeface="Calibri" panose="020F0502020204030204" pitchFamily="34" charset="0"/>
              </a:rPr>
              <a:t> </a:t>
            </a:r>
            <a:r>
              <a:rPr lang="en-US" sz="1800" i="1" kern="1400" dirty="0">
                <a:ln>
                  <a:noFill/>
                </a:ln>
                <a:solidFill>
                  <a:schemeClr val="bg1"/>
                </a:solidFill>
                <a:effectLst/>
                <a:latin typeface="Calibri" panose="020F0502020204030204" pitchFamily="34" charset="0"/>
              </a:rPr>
              <a:t>New and existing unit kernels are encouraged to attend.</a:t>
            </a:r>
            <a:endParaRPr lang="en-US" sz="1800" kern="1400" dirty="0">
              <a:ln>
                <a:noFill/>
              </a:ln>
              <a:solidFill>
                <a:schemeClr val="bg1"/>
              </a:solidFill>
              <a:effectLst/>
              <a:latin typeface="Calibri" panose="020F0502020204030204" pitchFamily="34" charset="0"/>
            </a:endParaRPr>
          </a:p>
          <a:p>
            <a:pPr marL="228600" marR="0" indent="-228600" algn="l">
              <a:lnSpc>
                <a:spcPct val="119000"/>
              </a:lnSpc>
              <a:spcBef>
                <a:spcPts val="0"/>
              </a:spcBef>
              <a:spcAft>
                <a:spcPts val="0"/>
              </a:spcAft>
            </a:pPr>
            <a:r>
              <a:rPr lang="en-US" sz="1800" kern="1400" dirty="0">
                <a:ln>
                  <a:noFill/>
                </a:ln>
                <a:solidFill>
                  <a:schemeClr val="bg1"/>
                </a:solidFill>
                <a:effectLst/>
                <a:latin typeface="Symbol" panose="05050102010706020507" pitchFamily="18" charset="2"/>
              </a:rPr>
              <a:t>·</a:t>
            </a:r>
            <a:r>
              <a:rPr lang="en-US" sz="1800" kern="1400" dirty="0">
                <a:ln>
                  <a:noFill/>
                </a:ln>
                <a:solidFill>
                  <a:schemeClr val="bg1"/>
                </a:solidFill>
                <a:effectLst/>
                <a:latin typeface="Calibri" panose="020F0502020204030204" pitchFamily="34" charset="0"/>
              </a:rPr>
              <a:t> </a:t>
            </a:r>
            <a:r>
              <a:rPr lang="en-US" sz="1800" i="1" kern="1400" dirty="0">
                <a:ln>
                  <a:noFill/>
                </a:ln>
                <a:solidFill>
                  <a:schemeClr val="bg1"/>
                </a:solidFill>
                <a:effectLst/>
                <a:latin typeface="Calibri" panose="020F0502020204030204" pitchFamily="34" charset="0"/>
              </a:rPr>
              <a:t>First session launches on July 9 </a:t>
            </a:r>
            <a:endParaRPr lang="en-US" sz="18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3860107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234742" y="299763"/>
            <a:ext cx="8015959"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Trail’s End Facebook</a:t>
            </a:r>
            <a:endParaRPr lang="en-US" dirty="0">
              <a:solidFill>
                <a:srgbClr val="FFFF00"/>
              </a:solidFill>
              <a:latin typeface="OCR A Extended" panose="02010509020102010303" pitchFamily="50" charset="0"/>
            </a:endParaRPr>
          </a:p>
        </p:txBody>
      </p:sp>
      <p:grpSp>
        <p:nvGrpSpPr>
          <p:cNvPr id="8" name="Group 7">
            <a:extLst>
              <a:ext uri="{FF2B5EF4-FFF2-40B4-BE49-F238E27FC236}">
                <a16:creationId xmlns:a16="http://schemas.microsoft.com/office/drawing/2014/main" id="{41D71174-97E2-4E00-9E00-D5795072D9B1}"/>
              </a:ext>
            </a:extLst>
          </p:cNvPr>
          <p:cNvGrpSpPr/>
          <p:nvPr/>
        </p:nvGrpSpPr>
        <p:grpSpPr>
          <a:xfrm>
            <a:off x="1671952" y="1116702"/>
            <a:ext cx="9061187" cy="5441535"/>
            <a:chOff x="1602339" y="1483566"/>
            <a:chExt cx="8773302" cy="5207537"/>
          </a:xfrm>
        </p:grpSpPr>
        <p:pic>
          <p:nvPicPr>
            <p:cNvPr id="2" name="Picture 1">
              <a:extLst>
                <a:ext uri="{FF2B5EF4-FFF2-40B4-BE49-F238E27FC236}">
                  <a16:creationId xmlns:a16="http://schemas.microsoft.com/office/drawing/2014/main" id="{D2C193D8-72E0-47DA-ABBC-9C5AAA2082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882"/>
            <a:stretch/>
          </p:blipFill>
          <p:spPr>
            <a:xfrm>
              <a:off x="1602339" y="1483566"/>
              <a:ext cx="8773302" cy="5207537"/>
            </a:xfrm>
            <a:prstGeom prst="rect">
              <a:avLst/>
            </a:prstGeom>
          </p:spPr>
        </p:pic>
        <p:sp>
          <p:nvSpPr>
            <p:cNvPr id="5" name="Rectangle 4">
              <a:extLst>
                <a:ext uri="{FF2B5EF4-FFF2-40B4-BE49-F238E27FC236}">
                  <a16:creationId xmlns:a16="http://schemas.microsoft.com/office/drawing/2014/main" id="{79888C92-7D38-4A7B-A177-C5F1C3C5E8CA}"/>
                </a:ext>
              </a:extLst>
            </p:cNvPr>
            <p:cNvSpPr/>
            <p:nvPr/>
          </p:nvSpPr>
          <p:spPr>
            <a:xfrm>
              <a:off x="1929468" y="3045204"/>
              <a:ext cx="8137321" cy="31878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43C10071-AE9B-4913-983E-1220B1A814FE}"/>
              </a:ext>
            </a:extLst>
          </p:cNvPr>
          <p:cNvSpPr txBox="1"/>
          <p:nvPr/>
        </p:nvSpPr>
        <p:spPr>
          <a:xfrm>
            <a:off x="3810451" y="2514819"/>
            <a:ext cx="583960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Text </a:t>
            </a:r>
            <a:r>
              <a:rPr lang="en-US" sz="2400" b="1" dirty="0">
                <a:solidFill>
                  <a:srgbClr val="EB2827"/>
                </a:solidFill>
                <a:latin typeface="Arial Black" panose="020B0A04020102020204" pitchFamily="34" charset="0"/>
                <a:cs typeface="Arial" panose="020B0604020202020204" pitchFamily="34" charset="0"/>
              </a:rPr>
              <a:t>FACEBOOK</a:t>
            </a:r>
            <a:r>
              <a:rPr lang="en-US" sz="2400" dirty="0">
                <a:latin typeface="Arial" panose="020B0604020202020204" pitchFamily="34" charset="0"/>
                <a:cs typeface="Arial" panose="020B0604020202020204" pitchFamily="34" charset="0"/>
              </a:rPr>
              <a:t> to 62771 to join!</a:t>
            </a:r>
          </a:p>
        </p:txBody>
      </p:sp>
    </p:spTree>
    <p:extLst>
      <p:ext uri="{BB962C8B-B14F-4D97-AF65-F5344CB8AC3E}">
        <p14:creationId xmlns:p14="http://schemas.microsoft.com/office/powerpoint/2010/main" val="2141185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278546" y="299763"/>
            <a:ext cx="7097236" cy="707578"/>
          </a:xfrm>
          <a:prstGeom prst="rect">
            <a:avLst/>
          </a:prstGeom>
          <a:noFill/>
        </p:spPr>
        <p:txBody>
          <a:bodyPr wrap="none" rtlCol="0" anchor="t">
            <a:noAutofit/>
          </a:bodyPr>
          <a:lstStyle/>
          <a:p>
            <a:r>
              <a:rPr lang="en-US" sz="4400" b="1" dirty="0">
                <a:solidFill>
                  <a:srgbClr val="FFFF00"/>
                </a:solidFill>
                <a:latin typeface="OCR A Extended" panose="02010509020102010303" pitchFamily="50" charset="0"/>
                <a:cs typeface="Arial"/>
              </a:rPr>
              <a:t>Important Dates</a:t>
            </a:r>
            <a:endParaRPr lang="en-US" dirty="0">
              <a:solidFill>
                <a:srgbClr val="FFFF00"/>
              </a:solidFill>
              <a:latin typeface="OCR A Extended" panose="02010509020102010303" pitchFamily="50" charset="0"/>
            </a:endParaRPr>
          </a:p>
        </p:txBody>
      </p:sp>
      <p:sp>
        <p:nvSpPr>
          <p:cNvPr id="6" name="TextBox 5">
            <a:extLst>
              <a:ext uri="{FF2B5EF4-FFF2-40B4-BE49-F238E27FC236}">
                <a16:creationId xmlns:a16="http://schemas.microsoft.com/office/drawing/2014/main" id="{43C10071-AE9B-4913-983E-1220B1A814FE}"/>
              </a:ext>
            </a:extLst>
          </p:cNvPr>
          <p:cNvSpPr txBox="1"/>
          <p:nvPr/>
        </p:nvSpPr>
        <p:spPr>
          <a:xfrm>
            <a:off x="484974" y="1007341"/>
            <a:ext cx="9887173" cy="6038576"/>
          </a:xfrm>
          <a:prstGeom prst="rect">
            <a:avLst/>
          </a:prstGeom>
          <a:noFill/>
        </p:spPr>
        <p:txBody>
          <a:bodyPr wrap="square" rtlCol="0">
            <a:spAutoFit/>
          </a:bodyPr>
          <a:lstStyle/>
          <a:p>
            <a:pPr marL="0" marR="0" indent="0" algn="l">
              <a:lnSpc>
                <a:spcPct val="119000"/>
              </a:lnSpc>
              <a:spcBef>
                <a:spcPts val="0"/>
              </a:spcBef>
              <a:spcAft>
                <a:spcPts val="0"/>
              </a:spcAft>
            </a:pPr>
            <a:r>
              <a:rPr lang="en-US" sz="1400" b="1" u="sng" kern="1400" dirty="0">
                <a:ln>
                  <a:noFill/>
                </a:ln>
                <a:solidFill>
                  <a:srgbClr val="00BA4C"/>
                </a:solidFill>
                <a:effectLst/>
                <a:latin typeface="Calibri" panose="020F0502020204030204" pitchFamily="34" charset="0"/>
              </a:rPr>
              <a:t>Pre-Sale Prep</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July 30—Aug. 25            Attend Popcorn Training Seminar in person or online</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Aug. 1-31                         Set Unit &amp; Scout Goals. Set Popcorn Kickoff Date for Sept.</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Aug. 1-31                         Set up Store Front Sale Locations and Blitz Days</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Mon. Aug. 22                  Home Delivery Info due                    			12:00 p.m.</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Thurs. Aug. 25                Show &amp; Deliver Order Due at Trails-End.com                   	11:59 p.m.</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Sept. 15-16</a:t>
            </a:r>
            <a:r>
              <a:rPr lang="en-US" sz="1400" b="1" kern="1400" dirty="0">
                <a:solidFill>
                  <a:schemeClr val="bg1"/>
                </a:solidFill>
                <a:latin typeface="Calibri" panose="020F0502020204030204" pitchFamily="34" charset="0"/>
              </a:rPr>
              <a:t>	                    </a:t>
            </a:r>
            <a:r>
              <a:rPr lang="en-US" sz="1400" b="1" kern="1400" dirty="0">
                <a:ln>
                  <a:noFill/>
                </a:ln>
                <a:solidFill>
                  <a:schemeClr val="bg1"/>
                </a:solidFill>
                <a:effectLst/>
                <a:latin typeface="Calibri" panose="020F0502020204030204" pitchFamily="34" charset="0"/>
              </a:rPr>
              <a:t>District Show and Deliver Pick Up                      		Varies by Area</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Sept. 10-21                      Home Deliveries Dropped off                                		Varies</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Sat. Sept. 17                    Secret Agent Camp – Council Kickoff—Base Camp		9:00 am.—1:00 p.m.</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kern="1400" dirty="0">
                <a:ln>
                  <a:noFill/>
                </a:ln>
                <a:solidFill>
                  <a:schemeClr val="bg1"/>
                </a:solidFill>
                <a:effectLst/>
                <a:latin typeface="Calibri" panose="020F0502020204030204" pitchFamily="34" charset="0"/>
              </a:rPr>
              <a:t> </a:t>
            </a:r>
          </a:p>
          <a:p>
            <a:pPr marL="0" marR="0" indent="0" algn="l">
              <a:lnSpc>
                <a:spcPct val="119000"/>
              </a:lnSpc>
              <a:spcBef>
                <a:spcPts val="0"/>
              </a:spcBef>
              <a:spcAft>
                <a:spcPts val="0"/>
              </a:spcAft>
            </a:pPr>
            <a:r>
              <a:rPr lang="en-US" sz="1400" b="1" u="sng" kern="1400" dirty="0">
                <a:ln>
                  <a:noFill/>
                </a:ln>
                <a:solidFill>
                  <a:srgbClr val="00BA4C"/>
                </a:solidFill>
                <a:effectLst/>
                <a:latin typeface="Calibri" panose="020F0502020204030204" pitchFamily="34" charset="0"/>
              </a:rPr>
              <a:t>During the Sale</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Fri. Sept. 23                      		SALE STARTS!                                        		5:00 p.m.</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Sun. Oct. 9/Mon. Oct. 10	Early Returns                                                 	4:00 p.m.-7:00 p.m.</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Sun. Oct. 30		 	SALE ENDS!                                             		11:59 p.m.</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400" b="1" u="sng" kern="1400" dirty="0">
                <a:ln>
                  <a:noFill/>
                </a:ln>
                <a:solidFill>
                  <a:srgbClr val="00BA4C"/>
                </a:solidFill>
                <a:effectLst/>
                <a:latin typeface="Calibri" panose="020F0502020204030204" pitchFamily="34" charset="0"/>
              </a:rPr>
              <a:t>After Sale Wrap Up</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Thurs. Nov. 3                      Final Returns Opportunity #1 </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Sun. Nov. 6		Final Returns Opportunity #2 </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Sun. Nov. 6                       	Take Orders Due MIDNIGHT</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Nov. 18	                       	Take Order Distribution                                      	Varies by area</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chemeClr val="bg1"/>
                </a:solidFill>
                <a:effectLst/>
                <a:latin typeface="Calibri" panose="020F0502020204030204" pitchFamily="34" charset="0"/>
              </a:rPr>
              <a:t>Nov. 11-18                          	Take Order Home Deliveries Dropped Off        	Varies by area</a:t>
            </a:r>
            <a:endParaRPr lang="en-US" sz="1400" kern="1400" dirty="0">
              <a:ln>
                <a:noFill/>
              </a:ln>
              <a:solidFill>
                <a:schemeClr val="bg1"/>
              </a:solidFill>
              <a:effectLst/>
              <a:latin typeface="Calibri" panose="020F0502020204030204" pitchFamily="34" charset="0"/>
            </a:endParaRPr>
          </a:p>
          <a:p>
            <a:pPr marL="0" marR="0" indent="0" algn="l">
              <a:lnSpc>
                <a:spcPct val="150000"/>
              </a:lnSpc>
              <a:spcBef>
                <a:spcPts val="0"/>
              </a:spcBef>
              <a:spcAft>
                <a:spcPts val="0"/>
              </a:spcAft>
            </a:pPr>
            <a:r>
              <a:rPr lang="en-US" sz="1400" b="1" kern="1400" dirty="0">
                <a:ln>
                  <a:noFill/>
                </a:ln>
                <a:solidFill>
                  <a:schemeClr val="bg1"/>
                </a:solidFill>
                <a:effectLst/>
                <a:latin typeface="Calibri" panose="020F0502020204030204" pitchFamily="34" charset="0"/>
              </a:rPr>
              <a:t>Thurs. Dec. 15                    Payments Due Tues. Dec. 15</a:t>
            </a:r>
            <a:endParaRPr lang="en-US" sz="14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966556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178471" y="271628"/>
            <a:ext cx="10815430"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WHY Do WE SELL Popcorn?</a:t>
            </a:r>
            <a:endParaRPr lang="en-US" dirty="0">
              <a:solidFill>
                <a:srgbClr val="FFFF00"/>
              </a:solidFill>
              <a:latin typeface="OCR A Extended" panose="02010509020102010303" pitchFamily="50" charset="0"/>
            </a:endParaRPr>
          </a:p>
        </p:txBody>
      </p:sp>
      <p:sp>
        <p:nvSpPr>
          <p:cNvPr id="5" name="Text Placeholder 3">
            <a:extLst>
              <a:ext uri="{FF2B5EF4-FFF2-40B4-BE49-F238E27FC236}">
                <a16:creationId xmlns:a16="http://schemas.microsoft.com/office/drawing/2014/main" id="{21C0A8FE-4ED7-408F-A863-4E8EA59D44A3}"/>
              </a:ext>
            </a:extLst>
          </p:cNvPr>
          <p:cNvSpPr txBox="1">
            <a:spLocks/>
          </p:cNvSpPr>
          <p:nvPr/>
        </p:nvSpPr>
        <p:spPr>
          <a:xfrm>
            <a:off x="7907694" y="1682681"/>
            <a:ext cx="3810000" cy="43510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b="1" dirty="0">
                <a:solidFill>
                  <a:srgbClr val="FFFF00"/>
                </a:solidFill>
                <a:latin typeface="Arial" panose="020B0604020202020204" pitchFamily="34" charset="0"/>
                <a:cs typeface="Arial" panose="020B0604020202020204" pitchFamily="34" charset="0"/>
              </a:rPr>
              <a:t>73% Return to Scouting</a:t>
            </a:r>
          </a:p>
          <a:p>
            <a:pPr>
              <a:spcBef>
                <a:spcPts val="1600"/>
              </a:spcBef>
            </a:pPr>
            <a:r>
              <a:rPr lang="en-US" sz="2400" b="1" dirty="0">
                <a:solidFill>
                  <a:srgbClr val="FFFF00"/>
                </a:solidFill>
                <a:latin typeface="Arial" panose="020B0604020202020204" pitchFamily="34" charset="0"/>
                <a:cs typeface="Arial" panose="020B0604020202020204" pitchFamily="34" charset="0"/>
              </a:rPr>
              <a:t>Fund our unit’s Scouting program</a:t>
            </a:r>
          </a:p>
          <a:p>
            <a:pPr>
              <a:spcBef>
                <a:spcPts val="1600"/>
              </a:spcBef>
            </a:pPr>
            <a:r>
              <a:rPr lang="en-US" sz="2400" b="1" dirty="0">
                <a:solidFill>
                  <a:srgbClr val="FFFF00"/>
                </a:solidFill>
                <a:latin typeface="Arial" panose="020B0604020202020204" pitchFamily="34" charset="0"/>
                <a:cs typeface="Arial" panose="020B0604020202020204" pitchFamily="34" charset="0"/>
              </a:rPr>
              <a:t>Scout character development</a:t>
            </a:r>
          </a:p>
          <a:p>
            <a:pPr>
              <a:spcBef>
                <a:spcPts val="1600"/>
              </a:spcBef>
            </a:pPr>
            <a:r>
              <a:rPr lang="en-US" sz="2400" b="1" dirty="0">
                <a:solidFill>
                  <a:srgbClr val="FFFF00"/>
                </a:solidFill>
                <a:latin typeface="Arial" panose="020B0604020202020204" pitchFamily="34" charset="0"/>
                <a:cs typeface="Arial" panose="020B0604020202020204" pitchFamily="34" charset="0"/>
              </a:rPr>
              <a:t>Improve our camps and council resources</a:t>
            </a:r>
          </a:p>
        </p:txBody>
      </p:sp>
      <p:sp>
        <p:nvSpPr>
          <p:cNvPr id="6" name="Text Placeholder 3">
            <a:extLst>
              <a:ext uri="{FF2B5EF4-FFF2-40B4-BE49-F238E27FC236}">
                <a16:creationId xmlns:a16="http://schemas.microsoft.com/office/drawing/2014/main" id="{D52CBA2A-AC17-4679-9D43-800DE8E0D983}"/>
              </a:ext>
            </a:extLst>
          </p:cNvPr>
          <p:cNvSpPr txBox="1">
            <a:spLocks/>
          </p:cNvSpPr>
          <p:nvPr/>
        </p:nvSpPr>
        <p:spPr>
          <a:xfrm>
            <a:off x="97324" y="6033735"/>
            <a:ext cx="8863795" cy="90614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2200" b="1" dirty="0">
                <a:solidFill>
                  <a:srgbClr val="FFFF00"/>
                </a:solidFill>
                <a:latin typeface="Arial" panose="020B0604020202020204" pitchFamily="34" charset="0"/>
                <a:cs typeface="Arial" panose="020B0604020202020204" pitchFamily="34" charset="0"/>
              </a:rPr>
              <a:t>OVER $1.89 million Returned to Northern Star Scouting in 2021</a:t>
            </a:r>
          </a:p>
        </p:txBody>
      </p:sp>
      <p:sp>
        <p:nvSpPr>
          <p:cNvPr id="2" name="Rectangle 2">
            <a:extLst>
              <a:ext uri="{FF2B5EF4-FFF2-40B4-BE49-F238E27FC236}">
                <a16:creationId xmlns:a16="http://schemas.microsoft.com/office/drawing/2014/main" id="{6ECC49E9-A103-4274-BB73-0F4B4031327C}"/>
              </a:ext>
            </a:extLst>
          </p:cNvPr>
          <p:cNvSpPr>
            <a:spLocks noChangeArrowheads="1"/>
          </p:cNvSpPr>
          <p:nvPr/>
        </p:nvSpPr>
        <p:spPr bwMode="auto">
          <a:xfrm flipV="1">
            <a:off x="-9865870" y="-15157943"/>
            <a:ext cx="1344486" cy="5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f97c56ee-66d5-4362-bceb-125468e7b61c" descr="Image">
            <a:extLst>
              <a:ext uri="{FF2B5EF4-FFF2-40B4-BE49-F238E27FC236}">
                <a16:creationId xmlns:a16="http://schemas.microsoft.com/office/drawing/2014/main" id="{B48385EA-FF40-4614-AFA9-A1D51E3EFC9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77702" y="1195752"/>
            <a:ext cx="6216180" cy="4662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846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052" y="-79899"/>
            <a:ext cx="12185114" cy="6858000"/>
          </a:xfrm>
          <a:prstGeom prst="rect">
            <a:avLst/>
          </a:prstGeom>
        </p:spPr>
      </p:pic>
      <p:sp>
        <p:nvSpPr>
          <p:cNvPr id="4" name="TextBox 3">
            <a:extLst>
              <a:ext uri="{FF2B5EF4-FFF2-40B4-BE49-F238E27FC236}">
                <a16:creationId xmlns:a16="http://schemas.microsoft.com/office/drawing/2014/main" id="{CA11D0C6-1CFD-4B1D-850A-0D879807D5AA}"/>
              </a:ext>
            </a:extLst>
          </p:cNvPr>
          <p:cNvSpPr txBox="1"/>
          <p:nvPr/>
        </p:nvSpPr>
        <p:spPr>
          <a:xfrm>
            <a:off x="234742" y="299763"/>
            <a:ext cx="9254491"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Trail’s End Resources</a:t>
            </a:r>
            <a:endParaRPr lang="en-US" dirty="0">
              <a:solidFill>
                <a:srgbClr val="FFFF00"/>
              </a:solidFill>
              <a:latin typeface="OCR A Extended" panose="02010509020102010303" pitchFamily="50" charset="0"/>
            </a:endParaRPr>
          </a:p>
        </p:txBody>
      </p:sp>
      <p:sp>
        <p:nvSpPr>
          <p:cNvPr id="7" name="TextBox 6">
            <a:extLst>
              <a:ext uri="{FF2B5EF4-FFF2-40B4-BE49-F238E27FC236}">
                <a16:creationId xmlns:a16="http://schemas.microsoft.com/office/drawing/2014/main" id="{8856A14E-B7C9-4583-9FA9-E7383C33BA64}"/>
              </a:ext>
            </a:extLst>
          </p:cNvPr>
          <p:cNvSpPr txBox="1"/>
          <p:nvPr/>
        </p:nvSpPr>
        <p:spPr>
          <a:xfrm>
            <a:off x="234742" y="1624689"/>
            <a:ext cx="778275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Text </a:t>
            </a:r>
            <a:r>
              <a:rPr lang="en-US" sz="2400" b="1" dirty="0">
                <a:solidFill>
                  <a:srgbClr val="EB2827"/>
                </a:solidFill>
                <a:latin typeface="Arial" panose="020B0604020202020204" pitchFamily="34" charset="0"/>
                <a:cs typeface="Arial" panose="020B0604020202020204" pitchFamily="34" charset="0"/>
              </a:rPr>
              <a:t>the keywords below</a:t>
            </a:r>
            <a:r>
              <a:rPr lang="en-US" sz="2400" b="1" dirty="0">
                <a:latin typeface="Arial" panose="020B0604020202020204" pitchFamily="34" charset="0"/>
                <a:cs typeface="Arial" panose="020B0604020202020204" pitchFamily="34" charset="0"/>
              </a:rPr>
              <a:t> to 62771 to Download.</a:t>
            </a:r>
          </a:p>
        </p:txBody>
      </p:sp>
      <p:graphicFrame>
        <p:nvGraphicFramePr>
          <p:cNvPr id="8" name="Table 7">
            <a:extLst>
              <a:ext uri="{FF2B5EF4-FFF2-40B4-BE49-F238E27FC236}">
                <a16:creationId xmlns:a16="http://schemas.microsoft.com/office/drawing/2014/main" id="{2944D252-6AD7-4352-83A2-34B213B055D7}"/>
              </a:ext>
            </a:extLst>
          </p:cNvPr>
          <p:cNvGraphicFramePr>
            <a:graphicFrameLocks noGrp="1"/>
          </p:cNvGraphicFramePr>
          <p:nvPr>
            <p:extLst>
              <p:ext uri="{D42A27DB-BD31-4B8C-83A1-F6EECF244321}">
                <p14:modId xmlns:p14="http://schemas.microsoft.com/office/powerpoint/2010/main" val="1410259945"/>
              </p:ext>
            </p:extLst>
          </p:nvPr>
        </p:nvGraphicFramePr>
        <p:xfrm>
          <a:off x="277634" y="2231444"/>
          <a:ext cx="10091484" cy="4207218"/>
        </p:xfrm>
        <a:graphic>
          <a:graphicData uri="http://schemas.openxmlformats.org/drawingml/2006/table">
            <a:tbl>
              <a:tblPr/>
              <a:tblGrid>
                <a:gridCol w="1035024">
                  <a:extLst>
                    <a:ext uri="{9D8B030D-6E8A-4147-A177-3AD203B41FA5}">
                      <a16:colId xmlns:a16="http://schemas.microsoft.com/office/drawing/2014/main" val="37975023"/>
                    </a:ext>
                  </a:extLst>
                </a:gridCol>
                <a:gridCol w="2587560">
                  <a:extLst>
                    <a:ext uri="{9D8B030D-6E8A-4147-A177-3AD203B41FA5}">
                      <a16:colId xmlns:a16="http://schemas.microsoft.com/office/drawing/2014/main" val="4082655754"/>
                    </a:ext>
                  </a:extLst>
                </a:gridCol>
                <a:gridCol w="6468900">
                  <a:extLst>
                    <a:ext uri="{9D8B030D-6E8A-4147-A177-3AD203B41FA5}">
                      <a16:colId xmlns:a16="http://schemas.microsoft.com/office/drawing/2014/main" val="313755470"/>
                    </a:ext>
                  </a:extLst>
                </a:gridCol>
              </a:tblGrid>
              <a:tr h="295244">
                <a:tc rowSpan="5">
                  <a:txBody>
                    <a:bodyPr/>
                    <a:lstStyle/>
                    <a:p>
                      <a:pPr algn="ctr" fontAlgn="ctr"/>
                      <a:r>
                        <a:rPr lang="en-US" sz="2500" b="1" i="0" u="none" strike="noStrike">
                          <a:solidFill>
                            <a:srgbClr val="000000"/>
                          </a:solidFill>
                          <a:effectLst/>
                          <a:latin typeface="Arial" panose="020B0604020202020204" pitchFamily="34" charset="0"/>
                        </a:rPr>
                        <a:t>Leaders</a:t>
                      </a:r>
                    </a:p>
                  </a:txBody>
                  <a:tcPr marL="114994" marR="114994" marT="57497" marB="57497"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Arial" panose="020B0604020202020204" pitchFamily="34" charset="0"/>
                        </a:rPr>
                        <a:t> Keyword</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Arial" panose="020B0604020202020204" pitchFamily="34" charset="0"/>
                        </a:rPr>
                        <a:t> Description</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052978"/>
                  </a:ext>
                </a:extLst>
              </a:tr>
              <a:tr h="369054">
                <a:tc vMerge="1">
                  <a:txBody>
                    <a:bodyPr/>
                    <a:lstStyle/>
                    <a:p>
                      <a:endParaRPr lang="en-US"/>
                    </a:p>
                  </a:txBody>
                  <a:tcPr/>
                </a:tc>
                <a:tc>
                  <a:txBody>
                    <a:bodyPr/>
                    <a:lstStyle/>
                    <a:p>
                      <a:pPr algn="l" fontAlgn="b"/>
                      <a:r>
                        <a:rPr lang="en-US" sz="1800" b="1" i="0" u="none" strike="noStrike" dirty="0">
                          <a:solidFill>
                            <a:srgbClr val="EB2827"/>
                          </a:solidFill>
                          <a:effectLst/>
                          <a:latin typeface="Arial Black" panose="020B0A04020102020204" pitchFamily="34" charset="0"/>
                        </a:rPr>
                        <a:t>KERNELGUIDE</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Popcorn Kernel Guide (PDF)</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9820346"/>
                  </a:ext>
                </a:extLst>
              </a:tr>
              <a:tr h="369054">
                <a:tc vMerge="1">
                  <a:txBody>
                    <a:bodyPr/>
                    <a:lstStyle/>
                    <a:p>
                      <a:endParaRPr lang="en-US"/>
                    </a:p>
                  </a:txBody>
                  <a:tcPr/>
                </a:tc>
                <a:tc>
                  <a:txBody>
                    <a:bodyPr/>
                    <a:lstStyle/>
                    <a:p>
                      <a:pPr algn="l" fontAlgn="b"/>
                      <a:r>
                        <a:rPr lang="en-US" sz="1800" b="1" i="0" u="none" strike="noStrike" dirty="0">
                          <a:solidFill>
                            <a:srgbClr val="EB2827"/>
                          </a:solidFill>
                          <a:effectLst/>
                          <a:latin typeface="Arial Black" panose="020B0A04020102020204" pitchFamily="34" charset="0"/>
                        </a:rPr>
                        <a:t>KICKOFF</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Unit Kickoff Presentation (PPT)</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3873222"/>
                  </a:ext>
                </a:extLst>
              </a:tr>
              <a:tr h="369054">
                <a:tc vMerge="1">
                  <a:txBody>
                    <a:bodyPr/>
                    <a:lstStyle/>
                    <a:p>
                      <a:endParaRPr lang="en-US"/>
                    </a:p>
                  </a:txBody>
                  <a:tcPr/>
                </a:tc>
                <a:tc>
                  <a:txBody>
                    <a:bodyPr/>
                    <a:lstStyle/>
                    <a:p>
                      <a:pPr algn="l" fontAlgn="b"/>
                      <a:r>
                        <a:rPr lang="en-US" sz="1800" b="1" i="0" u="none" strike="noStrike" dirty="0">
                          <a:solidFill>
                            <a:srgbClr val="EB2827"/>
                          </a:solidFill>
                          <a:effectLst/>
                          <a:latin typeface="Arial Black" panose="020B0A04020102020204" pitchFamily="34" charset="0"/>
                        </a:rPr>
                        <a:t>WEBINAR</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Link to Webinar Registration Portal</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279280"/>
                  </a:ext>
                </a:extLst>
              </a:tr>
              <a:tr h="369054">
                <a:tc vMerge="1">
                  <a:txBody>
                    <a:bodyPr/>
                    <a:lstStyle/>
                    <a:p>
                      <a:endParaRPr lang="en-US"/>
                    </a:p>
                  </a:txBody>
                  <a:tcPr/>
                </a:tc>
                <a:tc>
                  <a:txBody>
                    <a:bodyPr/>
                    <a:lstStyle/>
                    <a:p>
                      <a:pPr algn="l" fontAlgn="b"/>
                      <a:r>
                        <a:rPr lang="en-US" sz="1800" b="1" i="0" u="none" strike="noStrike" dirty="0">
                          <a:solidFill>
                            <a:srgbClr val="EB2827"/>
                          </a:solidFill>
                          <a:effectLst/>
                          <a:latin typeface="Arial Black" panose="020B0A04020102020204" pitchFamily="34" charset="0"/>
                        </a:rPr>
                        <a:t>FACEBOOK</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Link to join the Trail's End Facebook Group</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216212"/>
                  </a:ext>
                </a:extLst>
              </a:tr>
              <a:tr h="295244">
                <a:tc>
                  <a:txBody>
                    <a:bodyPr/>
                    <a:lstStyle/>
                    <a:p>
                      <a:pPr algn="l" fontAlgn="b"/>
                      <a:endParaRPr lang="en-US" sz="1800" b="0" i="0" u="none" strike="noStrike">
                        <a:solidFill>
                          <a:srgbClr val="000000"/>
                        </a:solidFill>
                        <a:effectLst/>
                        <a:latin typeface="Arial" panose="020B0604020202020204" pitchFamily="34" charset="0"/>
                      </a:endParaRPr>
                    </a:p>
                  </a:txBody>
                  <a:tcPr marL="14762" marR="14762" marT="1476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dirty="0">
                        <a:solidFill>
                          <a:srgbClr val="FF0000"/>
                        </a:solidFill>
                        <a:effectLst/>
                        <a:latin typeface="Arial" panose="020B0604020202020204" pitchFamily="34" charset="0"/>
                      </a:endParaRPr>
                    </a:p>
                  </a:txBody>
                  <a:tcPr marL="265719" marR="14762" marT="1476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14762" marR="14762" marT="1476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831950"/>
                  </a:ext>
                </a:extLst>
              </a:tr>
              <a:tr h="295244">
                <a:tc rowSpan="6">
                  <a:txBody>
                    <a:bodyPr/>
                    <a:lstStyle/>
                    <a:p>
                      <a:pPr algn="ctr" fontAlgn="ctr"/>
                      <a:r>
                        <a:rPr lang="en-US" sz="2500" b="1" i="0" u="none" strike="noStrike">
                          <a:solidFill>
                            <a:srgbClr val="000000"/>
                          </a:solidFill>
                          <a:effectLst/>
                          <a:latin typeface="Arial" panose="020B0604020202020204" pitchFamily="34" charset="0"/>
                        </a:rPr>
                        <a:t>Scouts</a:t>
                      </a:r>
                    </a:p>
                  </a:txBody>
                  <a:tcPr marL="114994" marR="114994" marT="57497" marB="57497"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EB2827"/>
                          </a:solidFill>
                          <a:effectLst/>
                          <a:latin typeface="Arial Black" panose="020B0A04020102020204" pitchFamily="34" charset="0"/>
                        </a:rPr>
                        <a:t>APP</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Link to download the Trail's End App</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575322"/>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APPGUIDE</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App Quick Start Guide for Scouts (PDF)</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262433"/>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MYPLAN</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How to Sell $1,000 Social Distancing (PDF)</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469972"/>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SCOUTFB</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Link to join the Trail's End  Scout Parents Facebook Group</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003592"/>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REWARDS</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Trail's End Rewards Flyer (PDF)</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1463909"/>
                  </a:ext>
                </a:extLst>
              </a:tr>
              <a:tr h="369054">
                <a:tc vMerge="1">
                  <a:txBody>
                    <a:bodyPr/>
                    <a:lstStyle/>
                    <a:p>
                      <a:endParaRPr lang="en-US"/>
                    </a:p>
                  </a:txBody>
                  <a:tcPr/>
                </a:tc>
                <a:tc>
                  <a:txBody>
                    <a:bodyPr/>
                    <a:lstStyle/>
                    <a:p>
                      <a:pPr algn="l" fontAlgn="b"/>
                      <a:endParaRPr lang="en-US" sz="1800" b="1" i="0" u="none" strike="noStrike" dirty="0">
                        <a:solidFill>
                          <a:srgbClr val="EB2827"/>
                        </a:solidFill>
                        <a:effectLst/>
                        <a:latin typeface="Arial Black" panose="020B0A04020102020204" pitchFamily="34" charset="0"/>
                      </a:endParaRP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79558"/>
                  </a:ext>
                </a:extLst>
              </a:tr>
            </a:tbl>
          </a:graphicData>
        </a:graphic>
      </p:graphicFrame>
    </p:spTree>
    <p:extLst>
      <p:ext uri="{BB962C8B-B14F-4D97-AF65-F5344CB8AC3E}">
        <p14:creationId xmlns:p14="http://schemas.microsoft.com/office/powerpoint/2010/main" val="1617624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234743" y="299763"/>
            <a:ext cx="7097236"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Contacting support</a:t>
            </a:r>
            <a:endParaRPr lang="en-US" dirty="0">
              <a:solidFill>
                <a:srgbClr val="FFFF00"/>
              </a:solidFill>
              <a:latin typeface="OCR A Extended" panose="02010509020102010303" pitchFamily="50" charset="0"/>
            </a:endParaRPr>
          </a:p>
        </p:txBody>
      </p:sp>
      <p:sp>
        <p:nvSpPr>
          <p:cNvPr id="3" name="Rectangle 2">
            <a:extLst>
              <a:ext uri="{FF2B5EF4-FFF2-40B4-BE49-F238E27FC236}">
                <a16:creationId xmlns:a16="http://schemas.microsoft.com/office/drawing/2014/main" id="{5A5DEDEC-DB2C-4154-8410-09DC9F4D7728}"/>
              </a:ext>
            </a:extLst>
          </p:cNvPr>
          <p:cNvSpPr/>
          <p:nvPr/>
        </p:nvSpPr>
        <p:spPr>
          <a:xfrm>
            <a:off x="0" y="1384917"/>
            <a:ext cx="5548544" cy="5473083"/>
          </a:xfrm>
          <a:prstGeom prst="rect">
            <a:avLst/>
          </a:prstGeom>
          <a:solidFill>
            <a:srgbClr val="174074"/>
          </a:solidFill>
          <a:ln>
            <a:solidFill>
              <a:srgbClr val="174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161EE7-7B23-45F7-8AD1-C70CFE6F90C6}"/>
              </a:ext>
            </a:extLst>
          </p:cNvPr>
          <p:cNvSpPr txBox="1"/>
          <p:nvPr/>
        </p:nvSpPr>
        <p:spPr>
          <a:xfrm>
            <a:off x="550416" y="1728534"/>
            <a:ext cx="4998128" cy="4708981"/>
          </a:xfrm>
          <a:prstGeom prst="rect">
            <a:avLst/>
          </a:prstGeom>
          <a:noFill/>
        </p:spPr>
        <p:txBody>
          <a:bodyPr wrap="square" rtlCol="0">
            <a:spAutoFit/>
          </a:bodyPr>
          <a:lstStyle/>
          <a:p>
            <a:pPr algn="ctr"/>
            <a:r>
              <a:rPr lang="en-US" sz="2000" dirty="0">
                <a:solidFill>
                  <a:schemeClr val="bg1"/>
                </a:solidFill>
                <a:latin typeface="Arial Black" panose="020B0A04020102020204" pitchFamily="34" charset="0"/>
              </a:rPr>
              <a:t>CONTACT</a:t>
            </a:r>
            <a:br>
              <a:rPr lang="en-US" sz="2000" dirty="0">
                <a:solidFill>
                  <a:schemeClr val="bg1"/>
                </a:solidFill>
                <a:latin typeface="Arial Black" panose="020B0A04020102020204" pitchFamily="34" charset="0"/>
              </a:rPr>
            </a:br>
            <a:r>
              <a:rPr lang="en-US" sz="2000" dirty="0">
                <a:solidFill>
                  <a:schemeClr val="bg1"/>
                </a:solidFill>
                <a:latin typeface="Arial Black" panose="020B0A04020102020204" pitchFamily="34" charset="0"/>
              </a:rPr>
              <a:t>TRAIL’S END SUPPORT</a:t>
            </a:r>
          </a:p>
          <a:p>
            <a:pPr algn="ctr"/>
            <a:endParaRPr lang="en-US" sz="2000" dirty="0">
              <a:solidFill>
                <a:schemeClr val="bg1"/>
              </a:solidFill>
              <a:latin typeface="Arial Black" panose="020B0A04020102020204" pitchFamily="34" charset="0"/>
            </a:endParaRPr>
          </a:p>
          <a:p>
            <a:r>
              <a:rPr lang="en-US" sz="1600" dirty="0">
                <a:solidFill>
                  <a:schemeClr val="bg1"/>
                </a:solidFill>
                <a:latin typeface="Arial Black" panose="020B0A04020102020204" pitchFamily="34" charset="0"/>
              </a:rPr>
              <a:t>JOIN OUR FACEBOOK GROUP</a:t>
            </a:r>
          </a:p>
          <a:p>
            <a:r>
              <a:rPr lang="en-US" sz="1600" dirty="0">
                <a:solidFill>
                  <a:schemeClr val="bg1"/>
                </a:solidFill>
                <a:latin typeface="Arial" panose="020B0604020202020204" pitchFamily="34" charset="0"/>
                <a:cs typeface="Arial" panose="020B0604020202020204" pitchFamily="34" charset="0"/>
              </a:rPr>
              <a:t>Trail’s End Popcorn Community</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Black" panose="020B0A04020102020204" pitchFamily="34" charset="0"/>
              </a:rPr>
              <a:t>VISIT OUR WEBSITE</a:t>
            </a:r>
          </a:p>
          <a:p>
            <a:r>
              <a:rPr lang="en-US" sz="16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Black" panose="020B0A04020102020204" pitchFamily="34" charset="0"/>
              </a:rPr>
              <a:t>EMAIL US:</a:t>
            </a:r>
          </a:p>
          <a:p>
            <a:r>
              <a:rPr lang="en-US" sz="16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Support@trails-end.com</a:t>
            </a: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Black" panose="020B0A04020102020204" pitchFamily="34" charset="0"/>
              </a:rPr>
              <a:t>NEED HELP? VISIT OUR FAQs:</a:t>
            </a:r>
          </a:p>
          <a:p>
            <a:r>
              <a:rPr lang="en-US" sz="1600" dirty="0">
                <a:solidFill>
                  <a:schemeClr val="bg1"/>
                </a:solidFill>
                <a:latin typeface="Arial" panose="020B0604020202020204" pitchFamily="34" charset="0"/>
                <a:cs typeface="Arial" panose="020B0604020202020204" pitchFamily="34" charset="0"/>
              </a:rPr>
              <a:t>www.Support.Trails-End.com</a:t>
            </a: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6D09BB8-8939-4295-93F0-EF5A35F1B019}"/>
              </a:ext>
            </a:extLst>
          </p:cNvPr>
          <p:cNvSpPr txBox="1"/>
          <p:nvPr/>
        </p:nvSpPr>
        <p:spPr>
          <a:xfrm>
            <a:off x="5824450" y="1884218"/>
            <a:ext cx="5228705" cy="4247317"/>
          </a:xfrm>
          <a:prstGeom prst="rect">
            <a:avLst/>
          </a:prstGeom>
          <a:noFill/>
        </p:spPr>
        <p:txBody>
          <a:bodyPr wrap="square">
            <a:spAutoFit/>
          </a:bodyPr>
          <a:lstStyle/>
          <a:p>
            <a:r>
              <a:rPr lang="en-US" sz="2800" b="1" dirty="0">
                <a:solidFill>
                  <a:srgbClr val="92D050"/>
                </a:solidFill>
                <a:effectLst/>
                <a:latin typeface="Calibri" panose="020F0502020204030204" pitchFamily="34" charset="0"/>
                <a:ea typeface="Times New Roman" panose="02020603050405020304" pitchFamily="18" charset="0"/>
              </a:rPr>
              <a:t>Have a question or a few? Swing by our Trail's End Popcorn Community Facebook page every Wednesday starting Wednesday, July 27th at 7pm EST </a:t>
            </a:r>
            <a:r>
              <a:rPr lang="en-US" sz="2800" b="1" dirty="0">
                <a:solidFill>
                  <a:srgbClr val="92D050"/>
                </a:solidFill>
                <a:effectLst/>
                <a:latin typeface="Calibri" panose="020F0502020204030204" pitchFamily="34" charset="0"/>
                <a:ea typeface="Times New Roman" panose="02020603050405020304" pitchFamily="18" charset="0"/>
                <a:cs typeface="Calibri" panose="020F0502020204030204" pitchFamily="34" charset="0"/>
              </a:rPr>
              <a:t>through</a:t>
            </a:r>
            <a:r>
              <a:rPr lang="en-US" sz="2800" b="1" dirty="0">
                <a:solidFill>
                  <a:srgbClr val="92D050"/>
                </a:solidFill>
                <a:effectLst/>
                <a:latin typeface="Calibri" panose="020F0502020204030204" pitchFamily="34" charset="0"/>
                <a:ea typeface="Times New Roman" panose="02020603050405020304" pitchFamily="18" charset="0"/>
              </a:rPr>
              <a:t> Wednesday, November 9th at 7pm and we'll be LIVE to help answer any questions that come through. </a:t>
            </a:r>
          </a:p>
          <a:p>
            <a:endParaRPr lang="en-US" sz="1800"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215422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2" y="299763"/>
            <a:ext cx="10208669"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What should you do now?</a:t>
            </a:r>
            <a:endParaRPr lang="en-US" dirty="0">
              <a:solidFill>
                <a:srgbClr val="FFFF00"/>
              </a:solidFill>
              <a:latin typeface="OCR A Extended" panose="02010509020102010303" pitchFamily="50" charset="0"/>
            </a:endParaRPr>
          </a:p>
        </p:txBody>
      </p:sp>
      <p:sp>
        <p:nvSpPr>
          <p:cNvPr id="8" name="Text Placeholder 3">
            <a:extLst>
              <a:ext uri="{FF2B5EF4-FFF2-40B4-BE49-F238E27FC236}">
                <a16:creationId xmlns:a16="http://schemas.microsoft.com/office/drawing/2014/main" id="{3309E78D-1778-4AC6-A3C0-EACEB5B9F1C9}"/>
              </a:ext>
            </a:extLst>
          </p:cNvPr>
          <p:cNvSpPr txBox="1">
            <a:spLocks/>
          </p:cNvSpPr>
          <p:nvPr/>
        </p:nvSpPr>
        <p:spPr>
          <a:xfrm>
            <a:off x="358726" y="2101168"/>
            <a:ext cx="11035179" cy="311721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3200" b="1" dirty="0">
                <a:ln>
                  <a:solidFill>
                    <a:srgbClr val="FFFF00"/>
                  </a:solidFill>
                </a:ln>
                <a:solidFill>
                  <a:srgbClr val="92D050"/>
                </a:solidFill>
                <a:latin typeface="Arial" panose="020B0604020202020204" pitchFamily="34" charset="0"/>
                <a:cs typeface="Arial" panose="020B0604020202020204" pitchFamily="34" charset="0"/>
              </a:rPr>
              <a:t>Attend a Trails End Webinar</a:t>
            </a:r>
          </a:p>
          <a:p>
            <a:pPr marL="0" indent="0">
              <a:spcBef>
                <a:spcPts val="1600"/>
              </a:spcBef>
              <a:buNone/>
            </a:pPr>
            <a:endParaRPr lang="en-US" sz="3200" dirty="0">
              <a:ln>
                <a:solidFill>
                  <a:srgbClr val="FFFF00"/>
                </a:solidFill>
              </a:ln>
              <a:solidFill>
                <a:schemeClr val="bg1"/>
              </a:solidFill>
              <a:latin typeface="Arial" panose="020B0604020202020204" pitchFamily="34" charset="0"/>
              <a:cs typeface="Arial" panose="020B0604020202020204" pitchFamily="34" charset="0"/>
            </a:endParaRPr>
          </a:p>
          <a:p>
            <a:pPr marL="0" indent="0">
              <a:spcBef>
                <a:spcPts val="1600"/>
              </a:spcBef>
              <a:buNone/>
            </a:pPr>
            <a:r>
              <a:rPr lang="en-US" sz="3200" b="1" dirty="0">
                <a:ln>
                  <a:solidFill>
                    <a:srgbClr val="FFFF00"/>
                  </a:solidFill>
                </a:ln>
                <a:solidFill>
                  <a:srgbClr val="92D050"/>
                </a:solidFill>
                <a:latin typeface="Arial" panose="020B0604020202020204" pitchFamily="34" charset="0"/>
                <a:cs typeface="Arial" panose="020B0604020202020204" pitchFamily="34" charset="0"/>
              </a:rPr>
              <a:t>Survey your Scout parents to get a feel if they will sell</a:t>
            </a:r>
          </a:p>
          <a:p>
            <a:pPr marL="0" indent="0">
              <a:spcBef>
                <a:spcPts val="1600"/>
              </a:spcBef>
              <a:buNone/>
            </a:pPr>
            <a:endParaRPr lang="en-US" sz="3200" b="1" dirty="0">
              <a:ln>
                <a:solidFill>
                  <a:srgbClr val="FFFF00"/>
                </a:solidFill>
              </a:ln>
              <a:solidFill>
                <a:srgbClr val="FFFF00"/>
              </a:solidFill>
              <a:latin typeface="Arial" panose="020B0604020202020204" pitchFamily="34" charset="0"/>
              <a:cs typeface="Arial" panose="020B0604020202020204" pitchFamily="34" charset="0"/>
            </a:endParaRPr>
          </a:p>
          <a:p>
            <a:pPr marL="0" indent="0">
              <a:spcBef>
                <a:spcPts val="1600"/>
              </a:spcBef>
              <a:buNone/>
            </a:pPr>
            <a:r>
              <a:rPr lang="en-US" sz="3200" b="1" dirty="0">
                <a:ln>
                  <a:solidFill>
                    <a:srgbClr val="FFFF00"/>
                  </a:solidFill>
                </a:ln>
                <a:solidFill>
                  <a:srgbClr val="92D050"/>
                </a:solidFill>
                <a:latin typeface="Arial" panose="020B0604020202020204" pitchFamily="34" charset="0"/>
                <a:cs typeface="Arial" panose="020B0604020202020204" pitchFamily="34" charset="0"/>
              </a:rPr>
              <a:t>Log into the leader portal at </a:t>
            </a:r>
            <a:r>
              <a:rPr lang="en-US" sz="3200" b="1" dirty="0">
                <a:ln>
                  <a:solidFill>
                    <a:srgbClr val="FFFF00"/>
                  </a:solidFill>
                </a:ln>
                <a:solidFill>
                  <a:srgbClr val="92D05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sz="3200" b="1" dirty="0">
              <a:ln>
                <a:solidFill>
                  <a:srgbClr val="FFFF00"/>
                </a:solidFill>
              </a:ln>
              <a:solidFill>
                <a:srgbClr val="92D050"/>
              </a:solidFill>
              <a:latin typeface="Arial" panose="020B0604020202020204" pitchFamily="34" charset="0"/>
              <a:cs typeface="Arial" panose="020B0604020202020204" pitchFamily="34" charset="0"/>
            </a:endParaRPr>
          </a:p>
          <a:p>
            <a:pPr marL="0" indent="0">
              <a:spcBef>
                <a:spcPts val="1600"/>
              </a:spcBef>
              <a:buNone/>
            </a:pPr>
            <a:r>
              <a:rPr lang="en-US" sz="1800" b="1" dirty="0">
                <a:ln>
                  <a:solidFill>
                    <a:srgbClr val="FFFF00"/>
                  </a:solidFill>
                </a:ln>
                <a:solidFill>
                  <a:srgbClr val="92D050"/>
                </a:solidFill>
                <a:latin typeface="Arial" panose="020B0604020202020204" pitchFamily="34" charset="0"/>
                <a:cs typeface="Arial" panose="020B0604020202020204" pitchFamily="34" charset="0"/>
              </a:rPr>
              <a:t>If you don’t have a working login/password, email popcorn@nsbsa.org, make sure to include your Unit and Name. </a:t>
            </a:r>
          </a:p>
          <a:p>
            <a:pPr marL="0" indent="0">
              <a:spcBef>
                <a:spcPts val="1600"/>
              </a:spcBef>
              <a:buNone/>
            </a:pPr>
            <a:endParaRPr lang="en-US" sz="2400" dirty="0">
              <a:ln>
                <a:solidFill>
                  <a:srgbClr val="FFFF00"/>
                </a:solid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8383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7267498" y="2249373"/>
            <a:ext cx="4087306"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a:solidFill>
                  <a:srgbClr val="FFFF00"/>
                </a:solidFill>
                <a:latin typeface="OCR A Extended" panose="02010509020102010303" pitchFamily="50" charset="0"/>
                <a:ea typeface="+mj-ea"/>
                <a:cs typeface="+mj-cs"/>
              </a:rPr>
              <a:t>Thank you</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C16EF191-CBF8-4DA0-B2AC-5FF1999294E5}"/>
              </a:ext>
            </a:extLst>
          </p:cNvPr>
          <p:cNvSpPr txBox="1"/>
          <p:nvPr/>
        </p:nvSpPr>
        <p:spPr>
          <a:xfrm>
            <a:off x="891463" y="743649"/>
            <a:ext cx="5624115" cy="5370701"/>
          </a:xfrm>
          <a:prstGeom prst="rect">
            <a:avLst/>
          </a:prstGeom>
          <a:noFill/>
        </p:spPr>
        <p:txBody>
          <a:bodyPr wrap="square" rtlCol="0">
            <a:spAutoFit/>
          </a:bodyPr>
          <a:lstStyle/>
          <a:p>
            <a:r>
              <a:rPr lang="en-US" sz="2800" b="1" dirty="0">
                <a:solidFill>
                  <a:srgbClr val="92D050"/>
                </a:solidFill>
                <a:latin typeface="Arial Black" charset="0"/>
                <a:ea typeface="Arial Black" charset="0"/>
                <a:cs typeface="Arial Black" charset="0"/>
              </a:rPr>
              <a:t>COUNCIL CONTACT INFO</a:t>
            </a:r>
          </a:p>
          <a:p>
            <a:endParaRPr lang="en-US" sz="2800" b="1" dirty="0">
              <a:solidFill>
                <a:schemeClr val="bg1"/>
              </a:solidFill>
              <a:latin typeface="Arial Black" charset="0"/>
              <a:ea typeface="Helvetica Neue" charset="0"/>
              <a:cs typeface="Arial Black" charset="0"/>
            </a:endParaRPr>
          </a:p>
          <a:p>
            <a:r>
              <a:rPr lang="en-US" sz="2800" b="1" dirty="0">
                <a:solidFill>
                  <a:schemeClr val="bg1"/>
                </a:solidFill>
                <a:ea typeface="Helvetica Neue" charset="0"/>
                <a:cs typeface="Helvetica Neue" charset="0"/>
              </a:rPr>
              <a:t>Bill Anderson Horecka: Staff Advisor</a:t>
            </a:r>
          </a:p>
          <a:p>
            <a:r>
              <a:rPr lang="en-US" sz="2800" b="1" dirty="0">
                <a:solidFill>
                  <a:schemeClr val="bg1"/>
                </a:solidFill>
                <a:ea typeface="Helvetica Neue" charset="0"/>
                <a:cs typeface="Helvetica Neue" charset="0"/>
              </a:rPr>
              <a:t>Billa-h@northernstar.org</a:t>
            </a:r>
          </a:p>
          <a:p>
            <a:r>
              <a:rPr lang="en-US" sz="2800" b="1" dirty="0">
                <a:solidFill>
                  <a:schemeClr val="bg1"/>
                </a:solidFill>
                <a:ea typeface="Helvetica Neue" charset="0"/>
                <a:cs typeface="Helvetica Neue" charset="0"/>
              </a:rPr>
              <a:t>612-261-2405</a:t>
            </a:r>
          </a:p>
          <a:p>
            <a:endParaRPr lang="en-US" sz="2800" b="1" dirty="0">
              <a:solidFill>
                <a:schemeClr val="bg1"/>
              </a:solidFill>
              <a:ea typeface="Helvetica Neue" charset="0"/>
              <a:cs typeface="Helvetica Neue" charset="0"/>
            </a:endParaRPr>
          </a:p>
          <a:p>
            <a:r>
              <a:rPr lang="en-US" sz="2800" b="1" dirty="0">
                <a:solidFill>
                  <a:schemeClr val="bg1"/>
                </a:solidFill>
                <a:ea typeface="Helvetica Neue" charset="0"/>
                <a:cs typeface="Helvetica Neue" charset="0"/>
              </a:rPr>
              <a:t>Office Support</a:t>
            </a:r>
          </a:p>
          <a:p>
            <a:r>
              <a:rPr lang="en-US" sz="2800" b="1" dirty="0">
                <a:solidFill>
                  <a:schemeClr val="bg1"/>
                </a:solidFill>
                <a:ea typeface="Helvetica Neue" charset="0"/>
                <a:cs typeface="Helvetica Neue" charset="0"/>
              </a:rPr>
              <a:t>Becki Whitaker</a:t>
            </a:r>
          </a:p>
          <a:p>
            <a:r>
              <a:rPr lang="en-US" sz="2800" b="1" dirty="0">
                <a:solidFill>
                  <a:schemeClr val="bg1"/>
                </a:solidFill>
                <a:ea typeface="Helvetica Neue" charset="0"/>
                <a:cs typeface="Helvetica Neue" charset="0"/>
              </a:rPr>
              <a:t>bwhitaker@northernstar.org</a:t>
            </a:r>
          </a:p>
          <a:p>
            <a:r>
              <a:rPr lang="en-US" sz="2800" b="1" dirty="0">
                <a:solidFill>
                  <a:schemeClr val="bg1"/>
                </a:solidFill>
                <a:ea typeface="Helvetica Neue" charset="0"/>
                <a:cs typeface="Helvetica Neue" charset="0"/>
              </a:rPr>
              <a:t>612-261-2403</a:t>
            </a:r>
          </a:p>
          <a:p>
            <a:endParaRPr lang="en-US" sz="2800" b="1" dirty="0">
              <a:solidFill>
                <a:srgbClr val="FFFF00"/>
              </a:solidFill>
              <a:ea typeface="Helvetica Neue" charset="0"/>
              <a:cs typeface="Helvetica Neue" charset="0"/>
            </a:endParaRPr>
          </a:p>
          <a:p>
            <a:endParaRPr lang="en-US" sz="2000" dirty="0">
              <a:solidFill>
                <a:prstClr val="black"/>
              </a:solidFill>
              <a:latin typeface="Helvetica Neue" charset="0"/>
              <a:ea typeface="Helvetica Neue" charset="0"/>
              <a:cs typeface="Helvetica Neue" charset="0"/>
            </a:endParaRPr>
          </a:p>
          <a:p>
            <a:endParaRPr lang="en-US" sz="1500"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18895156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SALE SAFETY</a:t>
            </a:r>
            <a:endParaRPr lang="en-US" dirty="0">
              <a:solidFill>
                <a:srgbClr val="FFFF00"/>
              </a:solidFill>
              <a:latin typeface="OCR A Extended" panose="02010509020102010303" pitchFamily="50" charset="0"/>
            </a:endParaRPr>
          </a:p>
        </p:txBody>
      </p:sp>
      <p:sp>
        <p:nvSpPr>
          <p:cNvPr id="5" name="Text Placeholder 3">
            <a:extLst>
              <a:ext uri="{FF2B5EF4-FFF2-40B4-BE49-F238E27FC236}">
                <a16:creationId xmlns:a16="http://schemas.microsoft.com/office/drawing/2014/main" id="{21C0A8FE-4ED7-408F-A863-4E8EA59D44A3}"/>
              </a:ext>
            </a:extLst>
          </p:cNvPr>
          <p:cNvSpPr txBox="1">
            <a:spLocks/>
          </p:cNvSpPr>
          <p:nvPr/>
        </p:nvSpPr>
        <p:spPr>
          <a:xfrm>
            <a:off x="2027264" y="2806671"/>
            <a:ext cx="6695630" cy="316831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400" b="1" u="sng" dirty="0">
                <a:solidFill>
                  <a:srgbClr val="FFFF00"/>
                </a:solidFill>
                <a:latin typeface="Arial" panose="020B0604020202020204" pitchFamily="34" charset="0"/>
                <a:cs typeface="Arial" panose="020B0604020202020204" pitchFamily="34" charset="0"/>
              </a:rPr>
              <a:t>Northern Star is utilizing -</a:t>
            </a:r>
          </a:p>
          <a:p>
            <a:pPr>
              <a:spcBef>
                <a:spcPts val="1600"/>
              </a:spcBef>
            </a:pPr>
            <a:r>
              <a:rPr lang="en-US" sz="2400" b="1" dirty="0">
                <a:solidFill>
                  <a:srgbClr val="FFFF00"/>
                </a:solidFill>
                <a:latin typeface="Arial" panose="020B0604020202020204" pitchFamily="34" charset="0"/>
                <a:cs typeface="Arial" panose="020B0604020202020204" pitchFamily="34" charset="0"/>
              </a:rPr>
              <a:t>Minnesota Department of Health Guidelines</a:t>
            </a:r>
          </a:p>
          <a:p>
            <a:pPr>
              <a:spcBef>
                <a:spcPts val="1600"/>
              </a:spcBef>
            </a:pPr>
            <a:endParaRPr lang="en-US" sz="2400" b="1" dirty="0">
              <a:solidFill>
                <a:srgbClr val="FFFF00"/>
              </a:solidFill>
              <a:latin typeface="Arial" panose="020B0604020202020204" pitchFamily="34" charset="0"/>
              <a:cs typeface="Arial" panose="020B0604020202020204" pitchFamily="34" charset="0"/>
            </a:endParaRPr>
          </a:p>
          <a:p>
            <a:pPr marL="0" indent="0">
              <a:spcBef>
                <a:spcPts val="1600"/>
              </a:spcBef>
              <a:buNone/>
            </a:pPr>
            <a:r>
              <a:rPr lang="en-US" sz="2400" b="1" u="sng" dirty="0">
                <a:solidFill>
                  <a:srgbClr val="FFFF00"/>
                </a:solidFill>
                <a:latin typeface="Arial" panose="020B0604020202020204" pitchFamily="34" charset="0"/>
                <a:cs typeface="Arial" panose="020B0604020202020204" pitchFamily="34" charset="0"/>
              </a:rPr>
              <a:t>You can also use -</a:t>
            </a:r>
          </a:p>
          <a:p>
            <a:pPr>
              <a:spcBef>
                <a:spcPts val="1600"/>
              </a:spcBef>
            </a:pPr>
            <a:r>
              <a:rPr lang="en-US" sz="2400" b="1" dirty="0">
                <a:solidFill>
                  <a:srgbClr val="FFFF00"/>
                </a:solidFill>
                <a:latin typeface="Arial" panose="020B0604020202020204" pitchFamily="34" charset="0"/>
                <a:cs typeface="Arial" panose="020B0604020202020204" pitchFamily="34" charset="0"/>
              </a:rPr>
              <a:t>Local City guidelines</a:t>
            </a:r>
          </a:p>
          <a:p>
            <a:pPr>
              <a:spcBef>
                <a:spcPts val="1600"/>
              </a:spcBef>
            </a:pPr>
            <a:r>
              <a:rPr lang="en-US" sz="2400" b="1" dirty="0">
                <a:solidFill>
                  <a:srgbClr val="FFFF00"/>
                </a:solidFill>
                <a:latin typeface="Arial" panose="020B0604020202020204" pitchFamily="34" charset="0"/>
                <a:cs typeface="Arial" panose="020B0604020202020204" pitchFamily="34" charset="0"/>
              </a:rPr>
              <a:t>What feels safe to each family</a:t>
            </a:r>
          </a:p>
          <a:p>
            <a:pPr marL="0" indent="0">
              <a:spcBef>
                <a:spcPts val="1600"/>
              </a:spcBef>
              <a:buNone/>
            </a:pPr>
            <a:endParaRPr lang="en-US" sz="2400" dirty="0">
              <a:ln>
                <a:solidFill>
                  <a:srgbClr val="FFFF00"/>
                </a:solidFill>
              </a:ln>
              <a:solidFill>
                <a:schemeClr val="bg1"/>
              </a:solidFill>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3309E78D-1778-4AC6-A3C0-EACEB5B9F1C9}"/>
              </a:ext>
            </a:extLst>
          </p:cNvPr>
          <p:cNvSpPr txBox="1">
            <a:spLocks/>
          </p:cNvSpPr>
          <p:nvPr/>
        </p:nvSpPr>
        <p:spPr>
          <a:xfrm>
            <a:off x="398991" y="1183805"/>
            <a:ext cx="6695630" cy="141100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400" b="1" dirty="0">
                <a:solidFill>
                  <a:srgbClr val="FF66CC"/>
                </a:solidFill>
                <a:latin typeface="Arial" panose="020B0604020202020204" pitchFamily="34" charset="0"/>
                <a:cs typeface="Arial" panose="020B0604020202020204" pitchFamily="34" charset="0"/>
              </a:rPr>
              <a:t>Our goal is to have every Scout, parent and customer feel safe about each transaction. </a:t>
            </a:r>
          </a:p>
        </p:txBody>
      </p:sp>
    </p:spTree>
    <p:extLst>
      <p:ext uri="{BB962C8B-B14F-4D97-AF65-F5344CB8AC3E}">
        <p14:creationId xmlns:p14="http://schemas.microsoft.com/office/powerpoint/2010/main" val="1081654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tile tx="0" ty="0" sx="100000" sy="100000" flip="none" algn="tr"/>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3" y="299763"/>
            <a:ext cx="6443148"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Trail’s End App</a:t>
            </a:r>
            <a:endParaRPr lang="en-US" dirty="0">
              <a:solidFill>
                <a:srgbClr val="FFFF00"/>
              </a:solidFill>
              <a:latin typeface="OCR A Extended" panose="02010509020102010303" pitchFamily="50" charset="0"/>
            </a:endParaRPr>
          </a:p>
        </p:txBody>
      </p:sp>
      <p:sp>
        <p:nvSpPr>
          <p:cNvPr id="5" name="Rectangle 4">
            <a:extLst>
              <a:ext uri="{FF2B5EF4-FFF2-40B4-BE49-F238E27FC236}">
                <a16:creationId xmlns:a16="http://schemas.microsoft.com/office/drawing/2014/main" id="{24A1D0D2-B415-4C41-83A6-02E5A6B8FBE3}"/>
              </a:ext>
            </a:extLst>
          </p:cNvPr>
          <p:cNvSpPr/>
          <p:nvPr/>
        </p:nvSpPr>
        <p:spPr>
          <a:xfrm>
            <a:off x="4022583" y="1200998"/>
            <a:ext cx="7065839" cy="4801314"/>
          </a:xfrm>
          <a:prstGeom prst="rect">
            <a:avLst/>
          </a:prstGeom>
        </p:spPr>
        <p:txBody>
          <a:bodyPr wrap="square">
            <a:spAutoFit/>
          </a:bodyPr>
          <a:lstStyle/>
          <a:p>
            <a:r>
              <a:rPr lang="en-US" b="0" i="0" dirty="0">
                <a:solidFill>
                  <a:srgbClr val="92D050"/>
                </a:solidFill>
                <a:effectLst/>
                <a:latin typeface="Arial Black" panose="020B0A04020102020204" pitchFamily="34" charset="0"/>
                <a:cs typeface="Arial" panose="020B0604020202020204" pitchFamily="34" charset="0"/>
              </a:rPr>
              <a:t>Key Benefits</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Free Credit Card Processing - Paid by Trail's End</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Real-time tracking and reporting of sales, inventory and storefront registrations</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Families can turn in cash payments via credit card</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System-calculated Scout sales for easy Trail's End Rewards ordering</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Take Online Direct orders in the app as way to fundraise while social distancing</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Advancement</a:t>
            </a:r>
            <a:r>
              <a:rPr lang="en-US" dirty="0">
                <a:solidFill>
                  <a:schemeClr val="bg1"/>
                </a:solidFill>
                <a:latin typeface="Arial" panose="020B0604020202020204" pitchFamily="34" charset="0"/>
                <a:cs typeface="Arial" panose="020B0604020202020204" pitchFamily="34" charset="0"/>
              </a:rPr>
              <a:t>s that can be earned are now in the app!</a:t>
            </a:r>
            <a:endParaRPr lang="en-US" b="0" i="0" dirty="0">
              <a:solidFill>
                <a:schemeClr val="bg1"/>
              </a:solidFill>
              <a:effectLst/>
              <a:latin typeface="Arial" panose="020B0604020202020204" pitchFamily="34" charset="0"/>
              <a:cs typeface="Arial" panose="020B0604020202020204" pitchFamily="34" charset="0"/>
            </a:endParaRPr>
          </a:p>
          <a:p>
            <a:pPr>
              <a:buFont typeface="Arial" panose="020B0604020202020204" pitchFamily="34" charset="0"/>
              <a:buChar char="•"/>
            </a:pPr>
            <a:endParaRPr lang="en-US" dirty="0">
              <a:solidFill>
                <a:srgbClr val="92D050"/>
              </a:solidFill>
              <a:latin typeface="Arial" panose="020B0604020202020204" pitchFamily="34" charset="0"/>
              <a:cs typeface="Arial" panose="020B0604020202020204" pitchFamily="34" charset="0"/>
            </a:endParaRPr>
          </a:p>
          <a:p>
            <a:r>
              <a:rPr lang="en-US" dirty="0">
                <a:solidFill>
                  <a:srgbClr val="92D050"/>
                </a:solidFill>
                <a:latin typeface="Arial Black" panose="020B0A04020102020204" pitchFamily="34" charset="0"/>
                <a:cs typeface="Arial" panose="020B0604020202020204" pitchFamily="34" charset="0"/>
              </a:rPr>
              <a:t>Proven Results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Used by over 14,500 units &amp; 160,000 Scouts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Over 10% growth for units that recorded more than 75% of sales in the app in 2019​</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Credit Card transactions averaged 27% higher than cash</a:t>
            </a:r>
          </a:p>
          <a:p>
            <a:pPr>
              <a:buFont typeface="Arial" panose="020B0604020202020204" pitchFamily="34" charset="0"/>
              <a:buChar char="•"/>
            </a:pPr>
            <a:endParaRPr lang="en-US" b="0" i="0" dirty="0">
              <a:solidFill>
                <a:srgbClr val="212529"/>
              </a:solidFill>
              <a:effectLst/>
              <a:latin typeface="Roboto"/>
            </a:endParaRPr>
          </a:p>
        </p:txBody>
      </p:sp>
      <p:pic>
        <p:nvPicPr>
          <p:cNvPr id="2050" name="Picture 2">
            <a:extLst>
              <a:ext uri="{FF2B5EF4-FFF2-40B4-BE49-F238E27FC236}">
                <a16:creationId xmlns:a16="http://schemas.microsoft.com/office/drawing/2014/main" id="{1EF1FD71-DEB8-446F-92A9-4A7C876842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7827" y="1277070"/>
            <a:ext cx="3430551" cy="51691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4E3A534-FAEE-434C-853A-F6AA1D6DDDD1}"/>
              </a:ext>
            </a:extLst>
          </p:cNvPr>
          <p:cNvSpPr/>
          <p:nvPr/>
        </p:nvSpPr>
        <p:spPr>
          <a:xfrm>
            <a:off x="3456317" y="5725311"/>
            <a:ext cx="8487052" cy="772647"/>
          </a:xfrm>
          <a:prstGeom prst="rect">
            <a:avLst/>
          </a:prstGeom>
        </p:spPr>
        <p:txBody>
          <a:bodyPr wrap="square">
            <a:spAutoFit/>
          </a:bodyPr>
          <a:lstStyle/>
          <a:p>
            <a:pPr algn="ctr">
              <a:lnSpc>
                <a:spcPct val="107000"/>
              </a:lnSpc>
              <a:spcAft>
                <a:spcPts val="800"/>
              </a:spcAft>
            </a:pPr>
            <a:r>
              <a:rPr lang="en-US" b="1" dirty="0">
                <a:solidFill>
                  <a:srgbClr val="92D050"/>
                </a:solidFill>
                <a:effectLst/>
                <a:latin typeface="Arial" panose="020B0604020202020204" pitchFamily="34" charset="0"/>
                <a:ea typeface="Calibri" panose="020F0502020204030204" pitchFamily="34" charset="0"/>
                <a:cs typeface="Arial" panose="020B0604020202020204" pitchFamily="34" charset="0"/>
              </a:rPr>
              <a:t>Text </a:t>
            </a:r>
            <a:r>
              <a:rPr lang="en-US" b="1" dirty="0">
                <a:solidFill>
                  <a:srgbClr val="92D050"/>
                </a:solidFill>
                <a:effectLst/>
                <a:latin typeface="Arial Black" panose="020B0A04020102020204" pitchFamily="34" charset="0"/>
                <a:ea typeface="Calibri" panose="020F0502020204030204" pitchFamily="34" charset="0"/>
                <a:cs typeface="Arial" panose="020B0604020202020204" pitchFamily="34" charset="0"/>
              </a:rPr>
              <a:t>APP</a:t>
            </a:r>
            <a:r>
              <a:rPr lang="en-US" b="1" dirty="0">
                <a:solidFill>
                  <a:srgbClr val="92D050"/>
                </a:solidFill>
                <a:effectLst/>
                <a:latin typeface="Arial" panose="020B0604020202020204" pitchFamily="34" charset="0"/>
                <a:ea typeface="Calibri" panose="020F0502020204030204" pitchFamily="34" charset="0"/>
                <a:cs typeface="Arial" panose="020B0604020202020204" pitchFamily="34" charset="0"/>
              </a:rPr>
              <a:t> to 62771 to download the App.</a:t>
            </a:r>
          </a:p>
          <a:p>
            <a:pPr algn="ctr">
              <a:lnSpc>
                <a:spcPct val="107000"/>
              </a:lnSpc>
              <a:spcAft>
                <a:spcPts val="800"/>
              </a:spcAft>
            </a:pPr>
            <a:r>
              <a:rPr lang="en-US" b="1" dirty="0">
                <a:solidFill>
                  <a:srgbClr val="92D050"/>
                </a:solidFill>
                <a:latin typeface="Arial" panose="020B0604020202020204" pitchFamily="34" charset="0"/>
                <a:ea typeface="Calibri" panose="020F0502020204030204" pitchFamily="34" charset="0"/>
                <a:cs typeface="Arial" panose="020B0604020202020204" pitchFamily="34" charset="0"/>
              </a:rPr>
              <a:t>Text </a:t>
            </a:r>
            <a:r>
              <a:rPr lang="en-US" b="1" dirty="0">
                <a:solidFill>
                  <a:srgbClr val="92D050"/>
                </a:solidFill>
                <a:latin typeface="Arial Black" panose="020B0A04020102020204" pitchFamily="34" charset="0"/>
                <a:ea typeface="Calibri" panose="020F0502020204030204" pitchFamily="34" charset="0"/>
                <a:cs typeface="Arial" panose="020B0604020202020204" pitchFamily="34" charset="0"/>
              </a:rPr>
              <a:t>APPGUIDE</a:t>
            </a:r>
            <a:r>
              <a:rPr lang="en-US" b="1" dirty="0">
                <a:solidFill>
                  <a:srgbClr val="92D050"/>
                </a:solidFill>
                <a:latin typeface="Arial" panose="020B0604020202020204" pitchFamily="34" charset="0"/>
                <a:ea typeface="Calibri" panose="020F0502020204030204" pitchFamily="34" charset="0"/>
                <a:cs typeface="Arial" panose="020B0604020202020204" pitchFamily="34" charset="0"/>
              </a:rPr>
              <a:t> to 62771 to download the App Quick Start Guide.</a:t>
            </a:r>
          </a:p>
        </p:txBody>
      </p:sp>
    </p:spTree>
    <p:extLst>
      <p:ext uri="{BB962C8B-B14F-4D97-AF65-F5344CB8AC3E}">
        <p14:creationId xmlns:p14="http://schemas.microsoft.com/office/powerpoint/2010/main" val="354044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tile tx="0" ty="0" sx="100000" sy="100000" flip="none" algn="tr"/>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1" y="299763"/>
            <a:ext cx="9211713"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Trail’s End Improvements</a:t>
            </a:r>
            <a:endParaRPr lang="en-US" dirty="0">
              <a:solidFill>
                <a:srgbClr val="FFFF00"/>
              </a:solidFill>
              <a:latin typeface="OCR A Extended" panose="02010509020102010303" pitchFamily="50" charset="0"/>
            </a:endParaRPr>
          </a:p>
        </p:txBody>
      </p:sp>
      <p:sp>
        <p:nvSpPr>
          <p:cNvPr id="5" name="Rectangle 4">
            <a:extLst>
              <a:ext uri="{FF2B5EF4-FFF2-40B4-BE49-F238E27FC236}">
                <a16:creationId xmlns:a16="http://schemas.microsoft.com/office/drawing/2014/main" id="{258872A3-9274-4F36-9CFB-131F35DCB9F6}"/>
              </a:ext>
            </a:extLst>
          </p:cNvPr>
          <p:cNvSpPr/>
          <p:nvPr/>
        </p:nvSpPr>
        <p:spPr>
          <a:xfrm>
            <a:off x="7403977" y="1449146"/>
            <a:ext cx="4502932" cy="3801041"/>
          </a:xfrm>
          <a:prstGeom prst="rect">
            <a:avLst/>
          </a:prstGeom>
        </p:spPr>
        <p:txBody>
          <a:bodyPr wrap="square">
            <a:spAutoFit/>
          </a:bodyPr>
          <a:lstStyle/>
          <a:p>
            <a:pPr fontAlgn="base"/>
            <a:r>
              <a:rPr lang="en-US" b="1" dirty="0">
                <a:solidFill>
                  <a:schemeClr val="bg1"/>
                </a:solidFill>
                <a:latin typeface="Arial Black" panose="020B0A04020102020204" pitchFamily="34" charset="0"/>
                <a:cs typeface="Arial" panose="020B0604020202020204" pitchFamily="34" charset="0"/>
              </a:rPr>
              <a:t>Unit Leader Portal</a:t>
            </a:r>
            <a:r>
              <a:rPr lang="en-US" dirty="0">
                <a:solidFill>
                  <a:schemeClr val="bg1"/>
                </a:solidFill>
                <a:latin typeface="Arial Black" panose="020B0A04020102020204" pitchFamily="34" charset="0"/>
                <a:cs typeface="Arial" panose="020B0604020202020204" pitchFamily="34" charset="0"/>
              </a:rPr>
              <a:t>​​ </a:t>
            </a:r>
            <a:r>
              <a:rPr lang="en-US" b="1" dirty="0">
                <a:solidFill>
                  <a:schemeClr val="bg1"/>
                </a:solidFill>
                <a:latin typeface="Arial Black" panose="020B0A04020102020204" pitchFamily="34" charset="0"/>
                <a:cs typeface="Arial" panose="020B0604020202020204" pitchFamily="34" charset="0"/>
              </a:rPr>
              <a:t>Improvements</a:t>
            </a:r>
            <a:r>
              <a:rPr lang="en-US" dirty="0">
                <a:solidFill>
                  <a:schemeClr val="bg1"/>
                </a:solidFill>
                <a:latin typeface="Arial Black" panose="020B0A04020102020204" pitchFamily="34" charset="0"/>
                <a:cs typeface="Arial" panose="020B0604020202020204" pitchFamily="34" charset="0"/>
              </a:rPr>
              <a:t>​</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Onscreen guides to help leaders learn Unit Leader Portal features</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Consolidated Scout table view to quickly manage orders, inventory, and storefront shifts</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Robust products table to easily view inventory at storefronts and with Scouts​</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Ability to convert orders between Wagon to Storefront</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Ability to change the shift credited to a storefront order</a:t>
            </a:r>
          </a:p>
        </p:txBody>
      </p:sp>
      <p:sp>
        <p:nvSpPr>
          <p:cNvPr id="10" name="Rectangle 9">
            <a:extLst>
              <a:ext uri="{FF2B5EF4-FFF2-40B4-BE49-F238E27FC236}">
                <a16:creationId xmlns:a16="http://schemas.microsoft.com/office/drawing/2014/main" id="{603D1F0E-D8D9-4DDC-A4F1-E98BE5B85E22}"/>
              </a:ext>
            </a:extLst>
          </p:cNvPr>
          <p:cNvSpPr/>
          <p:nvPr/>
        </p:nvSpPr>
        <p:spPr>
          <a:xfrm>
            <a:off x="-67579" y="1242875"/>
            <a:ext cx="6163579" cy="5615125"/>
          </a:xfrm>
          <a:prstGeom prst="rect">
            <a:avLst/>
          </a:prstGeom>
          <a:solidFill>
            <a:srgbClr val="174074"/>
          </a:solidFill>
          <a:ln>
            <a:solidFill>
              <a:srgbClr val="174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29E0EF2-2AF7-483A-BCB0-D1627B31EAE9}"/>
              </a:ext>
            </a:extLst>
          </p:cNvPr>
          <p:cNvSpPr/>
          <p:nvPr/>
        </p:nvSpPr>
        <p:spPr>
          <a:xfrm>
            <a:off x="285092" y="1449146"/>
            <a:ext cx="4562116" cy="4585871"/>
          </a:xfrm>
          <a:prstGeom prst="rect">
            <a:avLst/>
          </a:prstGeom>
        </p:spPr>
        <p:txBody>
          <a:bodyPr wrap="square">
            <a:spAutoFit/>
          </a:bodyPr>
          <a:lstStyle/>
          <a:p>
            <a:pPr fontAlgn="base"/>
            <a:r>
              <a:rPr lang="en-US" b="1" dirty="0">
                <a:solidFill>
                  <a:schemeClr val="bg1"/>
                </a:solidFill>
                <a:latin typeface="Arial Black" panose="020B0A04020102020204" pitchFamily="34" charset="0"/>
                <a:cs typeface="Arial" panose="020B0604020202020204" pitchFamily="34" charset="0"/>
              </a:rPr>
              <a:t>App Improvements</a:t>
            </a:r>
            <a:r>
              <a:rPr lang="en-US" dirty="0">
                <a:solidFill>
                  <a:schemeClr val="bg1"/>
                </a:solidFill>
                <a:latin typeface="Arial Black" panose="020B0A04020102020204" pitchFamily="34" charset="0"/>
                <a:cs typeface="Arial" panose="020B0604020202020204" pitchFamily="34" charset="0"/>
              </a:rPr>
              <a:t>​​​</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Faster, more intuitive Scout registration​</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Faster checkout (From 9 to 4 clicks)​</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List, grid and product detail views​</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Record online orders directly in app​​</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Sharable online cart so customer can enter shipping address and complete payment – great for social distancing!</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New undelivered logic for Wagon Sales</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so Scouts enter them correctly​</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Credit payment option for parents to pay cash owed to unit​</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Improved Trail’s End Rewards​​ focused on reaching next level and goal​</a:t>
            </a:r>
          </a:p>
        </p:txBody>
      </p:sp>
      <p:pic>
        <p:nvPicPr>
          <p:cNvPr id="11" name="Picture 2">
            <a:extLst>
              <a:ext uri="{FF2B5EF4-FFF2-40B4-BE49-F238E27FC236}">
                <a16:creationId xmlns:a16="http://schemas.microsoft.com/office/drawing/2014/main" id="{95C6FD81-AFD5-4590-81B5-EA9D18BC9A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30910" y="1449146"/>
            <a:ext cx="3377529" cy="508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76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441887" y="258707"/>
            <a:ext cx="8712310"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Trail’s End App -</a:t>
            </a:r>
            <a:r>
              <a:rPr lang="en-US" sz="1800" b="1" dirty="0">
                <a:solidFill>
                  <a:srgbClr val="FFFF00"/>
                </a:solidFill>
                <a:latin typeface="OCR A Extended" panose="02010509020102010303" pitchFamily="50" charset="0"/>
                <a:cs typeface="Arial"/>
              </a:rPr>
              <a:t> </a:t>
            </a:r>
            <a:r>
              <a:rPr lang="en-US" sz="2800" b="1" dirty="0" err="1">
                <a:solidFill>
                  <a:srgbClr val="92D050"/>
                </a:solidFill>
                <a:latin typeface="OCR A Extended" panose="02010509020102010303" pitchFamily="50" charset="0"/>
                <a:cs typeface="Arial"/>
              </a:rPr>
              <a:t>Autoshare</a:t>
            </a:r>
            <a:endParaRPr lang="en-US" dirty="0">
              <a:solidFill>
                <a:srgbClr val="92D050"/>
              </a:solidFill>
              <a:latin typeface="OCR A Extended" panose="02010509020102010303" pitchFamily="50" charset="0"/>
            </a:endParaRPr>
          </a:p>
        </p:txBody>
      </p:sp>
      <p:sp>
        <p:nvSpPr>
          <p:cNvPr id="3" name="TextBox 2">
            <a:extLst>
              <a:ext uri="{FF2B5EF4-FFF2-40B4-BE49-F238E27FC236}">
                <a16:creationId xmlns:a16="http://schemas.microsoft.com/office/drawing/2014/main" id="{9A69A61D-AE02-498C-8006-65E4A77920B5}"/>
              </a:ext>
            </a:extLst>
          </p:cNvPr>
          <p:cNvSpPr txBox="1"/>
          <p:nvPr/>
        </p:nvSpPr>
        <p:spPr>
          <a:xfrm>
            <a:off x="2190066" y="6231831"/>
            <a:ext cx="8065282" cy="338554"/>
          </a:xfrm>
          <a:prstGeom prst="rect">
            <a:avLst/>
          </a:prstGeom>
          <a:noFill/>
        </p:spPr>
        <p:txBody>
          <a:bodyPr wrap="square" rtlCol="0">
            <a:spAutoFit/>
          </a:bodyPr>
          <a:lstStyle/>
          <a:p>
            <a:pPr algn="ctr"/>
            <a:r>
              <a:rPr lang="en-US" sz="1600" b="1" i="1" dirty="0">
                <a:solidFill>
                  <a:srgbClr val="92D050"/>
                </a:solidFill>
                <a:latin typeface="Arial" panose="020B0604020202020204" pitchFamily="34" charset="0"/>
                <a:cs typeface="Arial" panose="020B0604020202020204" pitchFamily="34" charset="0"/>
              </a:rPr>
              <a:t>Only </a:t>
            </a:r>
            <a:r>
              <a:rPr lang="en-US" sz="1600" b="1" i="1" u="sng" dirty="0">
                <a:solidFill>
                  <a:srgbClr val="92D050"/>
                </a:solidFill>
                <a:latin typeface="Arial" panose="020B0604020202020204" pitchFamily="34" charset="0"/>
                <a:cs typeface="Arial" panose="020B0604020202020204" pitchFamily="34" charset="0"/>
              </a:rPr>
              <a:t>Scout</a:t>
            </a:r>
            <a:r>
              <a:rPr lang="en-US" sz="1600" b="1" i="1" dirty="0">
                <a:solidFill>
                  <a:srgbClr val="92D050"/>
                </a:solidFill>
                <a:latin typeface="Arial" panose="020B0604020202020204" pitchFamily="34" charset="0"/>
                <a:cs typeface="Arial" panose="020B0604020202020204" pitchFamily="34" charset="0"/>
              </a:rPr>
              <a:t> accounts can log into the app. Leader accounts will not allow access.</a:t>
            </a:r>
          </a:p>
        </p:txBody>
      </p:sp>
      <p:sp>
        <p:nvSpPr>
          <p:cNvPr id="6" name="TextBox 5">
            <a:extLst>
              <a:ext uri="{FF2B5EF4-FFF2-40B4-BE49-F238E27FC236}">
                <a16:creationId xmlns:a16="http://schemas.microsoft.com/office/drawing/2014/main" id="{D79FF690-8218-487E-A9BD-99880929D305}"/>
              </a:ext>
            </a:extLst>
          </p:cNvPr>
          <p:cNvSpPr txBox="1"/>
          <p:nvPr/>
        </p:nvSpPr>
        <p:spPr>
          <a:xfrm>
            <a:off x="178473" y="1317724"/>
            <a:ext cx="8712310" cy="5220532"/>
          </a:xfrm>
          <a:prstGeom prst="rect">
            <a:avLst/>
          </a:prstGeom>
          <a:noFill/>
        </p:spPr>
        <p:txBody>
          <a:bodyPr wrap="square">
            <a:spAutoFit/>
          </a:bodyPr>
          <a:lstStyle/>
          <a:p>
            <a:pPr marL="228600" marR="0" indent="0" algn="l">
              <a:lnSpc>
                <a:spcPct val="107000"/>
              </a:lnSpc>
              <a:spcBef>
                <a:spcPts val="0"/>
              </a:spcBef>
              <a:spcAft>
                <a:spcPts val="0"/>
              </a:spcAft>
            </a:pPr>
            <a:r>
              <a:rPr lang="en-US" sz="2000" b="1" kern="1400" dirty="0">
                <a:ln>
                  <a:noFill/>
                </a:ln>
                <a:solidFill>
                  <a:srgbClr val="92D050"/>
                </a:solidFill>
                <a:effectLst/>
                <a:latin typeface="Calibri" panose="020F0502020204030204" pitchFamily="34" charset="0"/>
              </a:rPr>
              <a:t>Auto Share</a:t>
            </a:r>
            <a:endParaRPr lang="en-US" sz="2000" b="1" kern="1400" dirty="0">
              <a:solidFill>
                <a:srgbClr val="92D050"/>
              </a:solidFill>
              <a:latin typeface="Calibri" panose="020F0502020204030204" pitchFamily="34" charset="0"/>
            </a:endParaRPr>
          </a:p>
          <a:p>
            <a:pPr marL="228600" marR="0" indent="0" algn="l">
              <a:lnSpc>
                <a:spcPct val="107000"/>
              </a:lnSpc>
              <a:spcBef>
                <a:spcPts val="0"/>
              </a:spcBef>
              <a:spcAft>
                <a:spcPts val="0"/>
              </a:spcAft>
            </a:pPr>
            <a:r>
              <a:rPr lang="en-US" sz="2000" b="1" kern="1400" dirty="0">
                <a:ln>
                  <a:noFill/>
                </a:ln>
                <a:solidFill>
                  <a:srgbClr val="92D050"/>
                </a:solidFill>
                <a:effectLst/>
                <a:latin typeface="Calibri" panose="020F0502020204030204" pitchFamily="34" charset="0"/>
              </a:rPr>
              <a:t>Enables Scouts to share their fundraising page</a:t>
            </a:r>
            <a:endParaRPr lang="en-US" sz="1200" kern="1400" dirty="0">
              <a:ln>
                <a:noFill/>
              </a:ln>
              <a:solidFill>
                <a:srgbClr val="92D050"/>
              </a:solidFill>
              <a:effectLst/>
              <a:latin typeface="Calibri" panose="020F0502020204030204" pitchFamily="34" charset="0"/>
            </a:endParaRPr>
          </a:p>
          <a:p>
            <a:pPr marL="228600" marR="0" indent="0" algn="l">
              <a:lnSpc>
                <a:spcPct val="107000"/>
              </a:lnSpc>
              <a:spcBef>
                <a:spcPts val="0"/>
              </a:spcBef>
              <a:spcAft>
                <a:spcPts val="0"/>
              </a:spcAft>
            </a:pPr>
            <a:r>
              <a:rPr lang="en-US" b="1" kern="1400" dirty="0">
                <a:ln>
                  <a:noFill/>
                </a:ln>
                <a:solidFill>
                  <a:schemeClr val="bg1"/>
                </a:solidFill>
                <a:effectLst/>
                <a:latin typeface="Symbol" panose="05050102010706020507" pitchFamily="18" charset="2"/>
              </a:rPr>
              <a:t>·</a:t>
            </a:r>
            <a:r>
              <a:rPr lang="en-US" sz="1200" b="1" kern="1400" dirty="0">
                <a:ln>
                  <a:noFill/>
                </a:ln>
                <a:solidFill>
                  <a:schemeClr val="bg1"/>
                </a:solidFill>
                <a:effectLst/>
                <a:latin typeface="Calibri" panose="020F0502020204030204" pitchFamily="34" charset="0"/>
              </a:rPr>
              <a:t> </a:t>
            </a:r>
            <a:r>
              <a:rPr lang="en-US" sz="2000" b="1" kern="1400" dirty="0">
                <a:ln>
                  <a:noFill/>
                </a:ln>
                <a:solidFill>
                  <a:schemeClr val="bg1"/>
                </a:solidFill>
                <a:effectLst/>
                <a:latin typeface="Calibri" panose="020F0502020204030204" pitchFamily="34" charset="0"/>
              </a:rPr>
              <a:t>Share with contacts in mobile device</a:t>
            </a:r>
            <a:endParaRPr lang="en-US" sz="1200" b="1" kern="1400" dirty="0">
              <a:ln>
                <a:noFill/>
              </a:ln>
              <a:solidFill>
                <a:schemeClr val="bg1"/>
              </a:solidFill>
              <a:effectLst/>
              <a:latin typeface="Calibri" panose="020F0502020204030204" pitchFamily="34" charset="0"/>
            </a:endParaRPr>
          </a:p>
          <a:p>
            <a:pPr marL="228600" marR="0" indent="0" algn="l">
              <a:lnSpc>
                <a:spcPct val="107000"/>
              </a:lnSpc>
              <a:spcBef>
                <a:spcPts val="0"/>
              </a:spcBef>
              <a:spcAft>
                <a:spcPts val="0"/>
              </a:spcAft>
            </a:pPr>
            <a:r>
              <a:rPr lang="en-US" b="1" kern="1400" dirty="0">
                <a:ln>
                  <a:noFill/>
                </a:ln>
                <a:solidFill>
                  <a:schemeClr val="bg1"/>
                </a:solidFill>
                <a:effectLst/>
                <a:latin typeface="Symbol" panose="05050102010706020507" pitchFamily="18" charset="2"/>
              </a:rPr>
              <a:t>·</a:t>
            </a:r>
            <a:r>
              <a:rPr lang="en-US" sz="1200" b="1" kern="1400" dirty="0">
                <a:ln>
                  <a:noFill/>
                </a:ln>
                <a:solidFill>
                  <a:schemeClr val="bg1"/>
                </a:solidFill>
                <a:effectLst/>
                <a:latin typeface="Calibri" panose="020F0502020204030204" pitchFamily="34" charset="0"/>
              </a:rPr>
              <a:t> </a:t>
            </a:r>
            <a:r>
              <a:rPr lang="en-US" sz="2000" b="1" kern="1400" dirty="0">
                <a:ln>
                  <a:noFill/>
                </a:ln>
                <a:solidFill>
                  <a:schemeClr val="bg1"/>
                </a:solidFill>
                <a:effectLst/>
                <a:latin typeface="Calibri" panose="020F0502020204030204" pitchFamily="34" charset="0"/>
              </a:rPr>
              <a:t>Share with prior Customers</a:t>
            </a:r>
            <a:endParaRPr lang="en-US" sz="1200" b="1" kern="1400" dirty="0">
              <a:ln>
                <a:noFill/>
              </a:ln>
              <a:solidFill>
                <a:schemeClr val="bg1"/>
              </a:solidFill>
              <a:effectLst/>
              <a:latin typeface="Calibri" panose="020F0502020204030204" pitchFamily="34" charset="0"/>
            </a:endParaRPr>
          </a:p>
          <a:p>
            <a:pPr marL="457200" marR="0" indent="-228600" algn="l">
              <a:lnSpc>
                <a:spcPct val="107000"/>
              </a:lnSpc>
              <a:spcBef>
                <a:spcPts val="0"/>
              </a:spcBef>
              <a:spcAft>
                <a:spcPts val="0"/>
              </a:spcAft>
            </a:pPr>
            <a:r>
              <a:rPr lang="en-US" b="1" kern="1400" dirty="0">
                <a:ln>
                  <a:noFill/>
                </a:ln>
                <a:solidFill>
                  <a:schemeClr val="bg1"/>
                </a:solidFill>
                <a:effectLst/>
                <a:latin typeface="Symbol" panose="05050102010706020507" pitchFamily="18" charset="2"/>
              </a:rPr>
              <a:t>·</a:t>
            </a:r>
            <a:r>
              <a:rPr lang="en-US" sz="1200" b="1" kern="1400" dirty="0">
                <a:ln>
                  <a:noFill/>
                </a:ln>
                <a:solidFill>
                  <a:schemeClr val="bg1"/>
                </a:solidFill>
                <a:effectLst/>
                <a:latin typeface="Calibri" panose="020F0502020204030204" pitchFamily="34" charset="0"/>
              </a:rPr>
              <a:t> </a:t>
            </a:r>
            <a:r>
              <a:rPr lang="en-US" sz="2000" b="1" kern="1400" dirty="0">
                <a:ln>
                  <a:noFill/>
                </a:ln>
                <a:solidFill>
                  <a:schemeClr val="bg1"/>
                </a:solidFill>
                <a:effectLst/>
                <a:latin typeface="Calibri" panose="020F0502020204030204" pitchFamily="34" charset="0"/>
              </a:rPr>
              <a:t>One-time or several </a:t>
            </a:r>
            <a:r>
              <a:rPr lang="en-US" sz="2000" b="1" kern="1400" dirty="0" err="1">
                <a:ln>
                  <a:noFill/>
                </a:ln>
                <a:solidFill>
                  <a:schemeClr val="bg1"/>
                </a:solidFill>
                <a:effectLst/>
                <a:latin typeface="Calibri" panose="020F0502020204030204" pitchFamily="34" charset="0"/>
              </a:rPr>
              <a:t>Autoshare</a:t>
            </a:r>
            <a:r>
              <a:rPr lang="en-US" sz="2000" b="1" kern="1400" dirty="0">
                <a:ln>
                  <a:noFill/>
                </a:ln>
                <a:solidFill>
                  <a:schemeClr val="bg1"/>
                </a:solidFill>
                <a:effectLst/>
                <a:latin typeface="Calibri" panose="020F0502020204030204" pitchFamily="34" charset="0"/>
              </a:rPr>
              <a:t> options </a:t>
            </a:r>
            <a:endParaRPr lang="en-US" sz="1200" b="1" kern="1400" dirty="0">
              <a:ln>
                <a:noFill/>
              </a:ln>
              <a:solidFill>
                <a:schemeClr val="bg1"/>
              </a:solidFill>
              <a:effectLst/>
              <a:latin typeface="Calibri" panose="020F0502020204030204" pitchFamily="34" charset="0"/>
            </a:endParaRPr>
          </a:p>
          <a:p>
            <a:pPr marL="0" marR="0" indent="0" algn="l">
              <a:lnSpc>
                <a:spcPct val="107000"/>
              </a:lnSpc>
              <a:spcBef>
                <a:spcPts val="0"/>
              </a:spcBef>
              <a:spcAft>
                <a:spcPts val="0"/>
              </a:spcAft>
            </a:pPr>
            <a:r>
              <a:rPr lang="en-US" sz="2000" b="1" kern="1400" dirty="0">
                <a:ln>
                  <a:noFill/>
                </a:ln>
                <a:solidFill>
                  <a:schemeClr val="bg1"/>
                </a:solidFill>
                <a:effectLst/>
                <a:latin typeface="Calibri" panose="020F0502020204030204" pitchFamily="34" charset="0"/>
              </a:rPr>
              <a:t> </a:t>
            </a:r>
            <a:endParaRPr lang="en-US" sz="1200" b="1" kern="1400" dirty="0">
              <a:ln>
                <a:noFill/>
              </a:ln>
              <a:solidFill>
                <a:schemeClr val="bg1"/>
              </a:solidFill>
              <a:effectLst/>
              <a:latin typeface="Calibri" panose="020F0502020204030204" pitchFamily="34" charset="0"/>
            </a:endParaRPr>
          </a:p>
          <a:p>
            <a:pPr marL="0" marR="0" indent="0" algn="l">
              <a:lnSpc>
                <a:spcPct val="107000"/>
              </a:lnSpc>
              <a:spcBef>
                <a:spcPts val="0"/>
              </a:spcBef>
              <a:spcAft>
                <a:spcPts val="0"/>
              </a:spcAft>
            </a:pPr>
            <a:r>
              <a:rPr lang="en-US" sz="2000" b="1" kern="1400" dirty="0">
                <a:ln>
                  <a:noFill/>
                </a:ln>
                <a:solidFill>
                  <a:schemeClr val="bg1"/>
                </a:solidFill>
                <a:effectLst/>
                <a:latin typeface="Calibri" panose="020F0502020204030204" pitchFamily="34" charset="0"/>
              </a:rPr>
              <a:t>Step 1-Pick a Campaign—Top Seller, Seasonal Seller, Quick or One Time Share</a:t>
            </a:r>
            <a:endParaRPr lang="en-US" sz="1200" b="1" kern="1400" dirty="0">
              <a:ln>
                <a:noFill/>
              </a:ln>
              <a:solidFill>
                <a:schemeClr val="bg1"/>
              </a:solidFill>
              <a:effectLst/>
              <a:latin typeface="Calibri" panose="020F0502020204030204" pitchFamily="34" charset="0"/>
            </a:endParaRPr>
          </a:p>
          <a:p>
            <a:pPr marL="0" marR="0" indent="0" algn="l">
              <a:lnSpc>
                <a:spcPct val="107000"/>
              </a:lnSpc>
              <a:spcBef>
                <a:spcPts val="0"/>
              </a:spcBef>
              <a:spcAft>
                <a:spcPts val="0"/>
              </a:spcAft>
            </a:pPr>
            <a:r>
              <a:rPr lang="en-US" sz="2000" b="1" kern="1400" dirty="0">
                <a:ln>
                  <a:noFill/>
                </a:ln>
                <a:solidFill>
                  <a:schemeClr val="bg1"/>
                </a:solidFill>
                <a:effectLst/>
                <a:latin typeface="Calibri" panose="020F0502020204030204" pitchFamily="34" charset="0"/>
              </a:rPr>
              <a:t>Step 2—Select Contacts and Customers. You can select all or one by one.</a:t>
            </a:r>
            <a:endParaRPr lang="en-US" sz="1200" b="1" kern="1400" dirty="0">
              <a:ln>
                <a:noFill/>
              </a:ln>
              <a:solidFill>
                <a:schemeClr val="bg1"/>
              </a:solidFill>
              <a:effectLst/>
              <a:latin typeface="Calibri" panose="020F0502020204030204" pitchFamily="34" charset="0"/>
            </a:endParaRPr>
          </a:p>
          <a:p>
            <a:pPr marL="0" marR="0" indent="0" algn="l">
              <a:lnSpc>
                <a:spcPct val="107000"/>
              </a:lnSpc>
              <a:spcBef>
                <a:spcPts val="0"/>
              </a:spcBef>
              <a:spcAft>
                <a:spcPts val="0"/>
              </a:spcAft>
            </a:pPr>
            <a:r>
              <a:rPr lang="en-US" sz="2000" b="1" kern="1400" dirty="0">
                <a:ln>
                  <a:noFill/>
                </a:ln>
                <a:solidFill>
                  <a:schemeClr val="bg1"/>
                </a:solidFill>
                <a:effectLst/>
                <a:latin typeface="Calibri" panose="020F0502020204030204" pitchFamily="34" charset="0"/>
              </a:rPr>
              <a:t>Step 3—Review your selection and hit submit</a:t>
            </a:r>
            <a:endParaRPr lang="en-US" sz="1200" b="1" kern="1400" dirty="0">
              <a:ln>
                <a:noFill/>
              </a:ln>
              <a:solidFill>
                <a:schemeClr val="bg1"/>
              </a:solidFill>
              <a:effectLst/>
              <a:latin typeface="Calibri" panose="020F0502020204030204" pitchFamily="34" charset="0"/>
            </a:endParaRPr>
          </a:p>
          <a:p>
            <a:pPr marL="0" marR="0" indent="0" algn="l">
              <a:lnSpc>
                <a:spcPct val="107000"/>
              </a:lnSpc>
              <a:spcBef>
                <a:spcPts val="0"/>
              </a:spcBef>
              <a:spcAft>
                <a:spcPts val="0"/>
              </a:spcAft>
            </a:pPr>
            <a:r>
              <a:rPr lang="en-US" sz="2000" b="1" kern="1400" dirty="0">
                <a:ln>
                  <a:noFill/>
                </a:ln>
                <a:solidFill>
                  <a:schemeClr val="bg1"/>
                </a:solidFill>
                <a:effectLst/>
                <a:latin typeface="Calibri" panose="020F0502020204030204" pitchFamily="34" charset="0"/>
              </a:rPr>
              <a:t>Notes about </a:t>
            </a:r>
            <a:r>
              <a:rPr lang="en-US" sz="2000" b="1" kern="1400" dirty="0" err="1">
                <a:ln>
                  <a:noFill/>
                </a:ln>
                <a:solidFill>
                  <a:schemeClr val="bg1"/>
                </a:solidFill>
                <a:effectLst/>
                <a:latin typeface="Calibri" panose="020F0502020204030204" pitchFamily="34" charset="0"/>
              </a:rPr>
              <a:t>AutoShare</a:t>
            </a:r>
            <a:r>
              <a:rPr lang="en-US" sz="2000" b="1" kern="1400" dirty="0">
                <a:ln>
                  <a:noFill/>
                </a:ln>
                <a:solidFill>
                  <a:schemeClr val="bg1"/>
                </a:solidFill>
                <a:effectLst/>
                <a:latin typeface="Calibri" panose="020F0502020204030204" pitchFamily="34" charset="0"/>
              </a:rPr>
              <a:t>:</a:t>
            </a:r>
            <a:endParaRPr lang="en-US" sz="1200" b="1" kern="1400" dirty="0">
              <a:ln>
                <a:noFill/>
              </a:ln>
              <a:solidFill>
                <a:schemeClr val="bg1"/>
              </a:solidFill>
              <a:effectLst/>
              <a:latin typeface="Calibri" panose="020F0502020204030204" pitchFamily="34" charset="0"/>
            </a:endParaRPr>
          </a:p>
          <a:p>
            <a:pPr marL="228600" marR="0" indent="-228600" algn="l">
              <a:lnSpc>
                <a:spcPct val="107000"/>
              </a:lnSpc>
              <a:spcBef>
                <a:spcPts val="0"/>
              </a:spcBef>
              <a:spcAft>
                <a:spcPts val="0"/>
              </a:spcAft>
            </a:pPr>
            <a:r>
              <a:rPr lang="en-US" b="1" kern="1400" dirty="0">
                <a:ln>
                  <a:noFill/>
                </a:ln>
                <a:solidFill>
                  <a:schemeClr val="bg1"/>
                </a:solidFill>
                <a:effectLst/>
                <a:latin typeface="Symbol" panose="05050102010706020507" pitchFamily="18" charset="2"/>
              </a:rPr>
              <a:t>·</a:t>
            </a:r>
            <a:r>
              <a:rPr lang="en-US" sz="1200" b="1" kern="1400" dirty="0">
                <a:ln>
                  <a:noFill/>
                </a:ln>
                <a:solidFill>
                  <a:schemeClr val="bg1"/>
                </a:solidFill>
                <a:effectLst/>
                <a:latin typeface="Calibri" panose="020F0502020204030204" pitchFamily="34" charset="0"/>
              </a:rPr>
              <a:t> </a:t>
            </a:r>
            <a:r>
              <a:rPr lang="en-US" sz="2000" b="1" kern="1400" dirty="0">
                <a:ln>
                  <a:noFill/>
                </a:ln>
                <a:solidFill>
                  <a:schemeClr val="bg1"/>
                </a:solidFill>
                <a:effectLst/>
                <a:latin typeface="Calibri" panose="020F0502020204030204" pitchFamily="34" charset="0"/>
              </a:rPr>
              <a:t>If a customer clicks on the </a:t>
            </a:r>
            <a:r>
              <a:rPr lang="en-US" sz="2000" b="1" kern="1400" dirty="0" err="1">
                <a:ln>
                  <a:noFill/>
                </a:ln>
                <a:solidFill>
                  <a:schemeClr val="bg1"/>
                </a:solidFill>
                <a:effectLst/>
                <a:latin typeface="Calibri" panose="020F0502020204030204" pitchFamily="34" charset="0"/>
              </a:rPr>
              <a:t>AutoShare</a:t>
            </a:r>
            <a:r>
              <a:rPr lang="en-US" sz="2000" b="1" kern="1400" dirty="0">
                <a:ln>
                  <a:noFill/>
                </a:ln>
                <a:solidFill>
                  <a:schemeClr val="bg1"/>
                </a:solidFill>
                <a:effectLst/>
                <a:latin typeface="Calibri" panose="020F0502020204030204" pitchFamily="34" charset="0"/>
              </a:rPr>
              <a:t> link you send them, </a:t>
            </a:r>
            <a:r>
              <a:rPr lang="en-US" sz="2000" b="1" kern="1400" dirty="0" err="1">
                <a:ln>
                  <a:noFill/>
                </a:ln>
                <a:solidFill>
                  <a:schemeClr val="bg1"/>
                </a:solidFill>
                <a:effectLst/>
                <a:latin typeface="Calibri" panose="020F0502020204030204" pitchFamily="34" charset="0"/>
              </a:rPr>
              <a:t>AutoShare</a:t>
            </a:r>
            <a:r>
              <a:rPr lang="en-US" sz="2000" b="1" kern="1400" dirty="0">
                <a:ln>
                  <a:noFill/>
                </a:ln>
                <a:solidFill>
                  <a:schemeClr val="bg1"/>
                </a:solidFill>
                <a:effectLst/>
                <a:latin typeface="Calibri" panose="020F0502020204030204" pitchFamily="34" charset="0"/>
              </a:rPr>
              <a:t> with stop until you  </a:t>
            </a:r>
            <a:r>
              <a:rPr lang="en-US" sz="2000" b="1" kern="1400" dirty="0" err="1">
                <a:ln>
                  <a:noFill/>
                </a:ln>
                <a:solidFill>
                  <a:schemeClr val="bg1"/>
                </a:solidFill>
                <a:effectLst/>
                <a:latin typeface="Calibri" panose="020F0502020204030204" pitchFamily="34" charset="0"/>
              </a:rPr>
              <a:t>AutoShare</a:t>
            </a:r>
            <a:r>
              <a:rPr lang="en-US" sz="2000" b="1" kern="1400" dirty="0">
                <a:ln>
                  <a:noFill/>
                </a:ln>
                <a:solidFill>
                  <a:schemeClr val="bg1"/>
                </a:solidFill>
                <a:effectLst/>
                <a:latin typeface="Calibri" panose="020F0502020204030204" pitchFamily="34" charset="0"/>
              </a:rPr>
              <a:t> with them again. </a:t>
            </a:r>
            <a:endParaRPr lang="en-US" sz="1200" b="1" kern="1400" dirty="0">
              <a:ln>
                <a:noFill/>
              </a:ln>
              <a:solidFill>
                <a:schemeClr val="bg1"/>
              </a:solidFill>
              <a:effectLst/>
              <a:latin typeface="Calibri" panose="020F0502020204030204" pitchFamily="34" charset="0"/>
            </a:endParaRPr>
          </a:p>
          <a:p>
            <a:pPr marL="228600" marR="0" indent="-228600" algn="l">
              <a:lnSpc>
                <a:spcPct val="107000"/>
              </a:lnSpc>
              <a:spcBef>
                <a:spcPts val="0"/>
              </a:spcBef>
              <a:spcAft>
                <a:spcPts val="0"/>
              </a:spcAft>
            </a:pPr>
            <a:r>
              <a:rPr lang="en-US" b="1" kern="1400" dirty="0">
                <a:ln>
                  <a:noFill/>
                </a:ln>
                <a:solidFill>
                  <a:schemeClr val="bg1"/>
                </a:solidFill>
                <a:effectLst/>
                <a:latin typeface="Symbol" panose="05050102010706020507" pitchFamily="18" charset="2"/>
              </a:rPr>
              <a:t>·</a:t>
            </a:r>
            <a:r>
              <a:rPr lang="en-US" sz="1200" b="1" kern="1400" dirty="0">
                <a:ln>
                  <a:noFill/>
                </a:ln>
                <a:solidFill>
                  <a:schemeClr val="bg1"/>
                </a:solidFill>
                <a:effectLst/>
                <a:latin typeface="Calibri" panose="020F0502020204030204" pitchFamily="34" charset="0"/>
              </a:rPr>
              <a:t> </a:t>
            </a:r>
            <a:r>
              <a:rPr lang="en-US" sz="2000" b="1" kern="1400" dirty="0">
                <a:ln>
                  <a:noFill/>
                </a:ln>
                <a:solidFill>
                  <a:schemeClr val="bg1"/>
                </a:solidFill>
                <a:effectLst/>
                <a:latin typeface="Calibri" panose="020F0502020204030204" pitchFamily="34" charset="0"/>
              </a:rPr>
              <a:t>Contacts import—Quick way is to allow TE to access the contacts on the phone. You can   also manually enter them. TE will not access contacts without permission. </a:t>
            </a:r>
            <a:endParaRPr lang="en-US" sz="1200" b="1"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600"/>
              </a:spcAft>
            </a:pPr>
            <a:r>
              <a:rPr lang="en-US" sz="1100" kern="1400" dirty="0">
                <a:ln>
                  <a:noFill/>
                </a:ln>
                <a:solidFill>
                  <a:schemeClr val="bg1"/>
                </a:solidFill>
                <a:effectLst/>
                <a:latin typeface="Calibri" panose="020F0502020204030204" pitchFamily="34" charset="0"/>
              </a:rPr>
              <a:t> </a:t>
            </a:r>
          </a:p>
        </p:txBody>
      </p:sp>
      <p:pic>
        <p:nvPicPr>
          <p:cNvPr id="3074" name="Picture 2">
            <a:extLst>
              <a:ext uri="{FF2B5EF4-FFF2-40B4-BE49-F238E27FC236}">
                <a16:creationId xmlns:a16="http://schemas.microsoft.com/office/drawing/2014/main" id="{5C4462AD-DC1D-4BAC-ACDB-D166311ED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7052" y="418171"/>
            <a:ext cx="2803061" cy="57590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878016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234741" y="299763"/>
            <a:ext cx="10308993" cy="707578"/>
          </a:xfrm>
          <a:prstGeom prst="rect">
            <a:avLst/>
          </a:prstGeom>
          <a:noFill/>
        </p:spPr>
        <p:txBody>
          <a:bodyPr wrap="square" rtlCol="0" anchor="t">
            <a:noAutofit/>
          </a:bodyPr>
          <a:lstStyle/>
          <a:p>
            <a:r>
              <a:rPr lang="en-US" sz="4400" b="1" dirty="0">
                <a:solidFill>
                  <a:srgbClr val="FFFF00"/>
                </a:solidFill>
                <a:latin typeface="OCR A Extended" panose="02010509020102010303" pitchFamily="50" charset="0"/>
                <a:cs typeface="Arial"/>
              </a:rPr>
              <a:t>Trail’s End Leader Portal</a:t>
            </a:r>
            <a:endParaRPr lang="en-US" dirty="0">
              <a:solidFill>
                <a:srgbClr val="FFFF00"/>
              </a:solidFill>
              <a:latin typeface="OCR A Extended" panose="02010509020102010303" pitchFamily="50" charset="0"/>
            </a:endParaRPr>
          </a:p>
        </p:txBody>
      </p:sp>
      <p:sp>
        <p:nvSpPr>
          <p:cNvPr id="6" name="Rectangle 5">
            <a:extLst>
              <a:ext uri="{FF2B5EF4-FFF2-40B4-BE49-F238E27FC236}">
                <a16:creationId xmlns:a16="http://schemas.microsoft.com/office/drawing/2014/main" id="{BFDE056B-513D-4014-B109-D30CCBEDC354}"/>
              </a:ext>
            </a:extLst>
          </p:cNvPr>
          <p:cNvSpPr/>
          <p:nvPr/>
        </p:nvSpPr>
        <p:spPr>
          <a:xfrm>
            <a:off x="0" y="5100674"/>
            <a:ext cx="6096000" cy="853952"/>
          </a:xfrm>
          <a:prstGeom prst="rect">
            <a:avLst/>
          </a:prstGeom>
        </p:spPr>
        <p:txBody>
          <a:bodyPr>
            <a:spAutoFit/>
          </a:bodyPr>
          <a:lstStyle/>
          <a:p>
            <a:pPr algn="ctr">
              <a:lnSpc>
                <a:spcPct val="107000"/>
              </a:lnSpc>
              <a:spcAft>
                <a:spcPts val="800"/>
              </a:spcAft>
            </a:pPr>
            <a:r>
              <a:rPr lang="en-US" sz="2400" dirty="0">
                <a:solidFill>
                  <a:srgbClr val="FFFF00"/>
                </a:solidFill>
                <a:effectLst/>
                <a:latin typeface="Arial Black" panose="020B0A04020102020204" pitchFamily="34" charset="0"/>
                <a:ea typeface="Calibri" panose="020F0502020204030204" pitchFamily="34" charset="0"/>
                <a:cs typeface="Arial" panose="020B0604020202020204" pitchFamily="34" charset="0"/>
              </a:rPr>
              <a:t>Login at: </a:t>
            </a:r>
            <a:r>
              <a:rPr lang="en-US" sz="2400" dirty="0">
                <a:solidFill>
                  <a:srgbClr val="FFFF00"/>
                </a:solidFill>
                <a:effectLst/>
                <a:latin typeface="Arial" panose="020B0604020202020204" pitchFamily="34" charset="0"/>
                <a:ea typeface="Calibri" panose="020F0502020204030204" pitchFamily="34" charset="0"/>
                <a:cs typeface="Arial" panose="020B0604020202020204" pitchFamily="34" charset="0"/>
              </a:rPr>
              <a:t> www.Trails-End.com</a:t>
            </a:r>
            <a:br>
              <a:rPr lang="en-US" sz="2400" dirty="0">
                <a:solidFill>
                  <a:srgbClr val="FFFF00"/>
                </a:solidFill>
                <a:effectLst/>
                <a:latin typeface="Arial" panose="020B0604020202020204" pitchFamily="34" charset="0"/>
                <a:ea typeface="Calibri" panose="020F0502020204030204" pitchFamily="34" charset="0"/>
                <a:cs typeface="Arial" panose="020B0604020202020204" pitchFamily="34" charset="0"/>
              </a:rPr>
            </a:br>
            <a:r>
              <a:rPr lang="en-US" sz="2400" dirty="0">
                <a:solidFill>
                  <a:srgbClr val="FFFF00"/>
                </a:solidFill>
                <a:effectLst/>
                <a:latin typeface="Arial" panose="020B0604020202020204" pitchFamily="34" charset="0"/>
                <a:ea typeface="Calibri" panose="020F0502020204030204" pitchFamily="34" charset="0"/>
                <a:cs typeface="Arial" panose="020B0604020202020204" pitchFamily="34" charset="0"/>
              </a:rPr>
              <a:t>with your Trail’s End Leader account</a:t>
            </a:r>
            <a:r>
              <a:rPr lang="en-US" dirty="0">
                <a:effectLst/>
                <a:latin typeface="Arial" panose="020B0604020202020204" pitchFamily="34" charset="0"/>
                <a:ea typeface="Calibri" panose="020F050202020403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4F5C3545-43A5-4114-B68B-0A626B7AAEE3}"/>
              </a:ext>
            </a:extLst>
          </p:cNvPr>
          <p:cNvSpPr/>
          <p:nvPr/>
        </p:nvSpPr>
        <p:spPr>
          <a:xfrm>
            <a:off x="5832210" y="1174653"/>
            <a:ext cx="6370840" cy="4985980"/>
          </a:xfrm>
          <a:prstGeom prst="rect">
            <a:avLst/>
          </a:prstGeom>
        </p:spPr>
        <p:txBody>
          <a:bodyPr wrap="square">
            <a:spAutoFit/>
          </a:bodyPr>
          <a:lstStyle/>
          <a:p>
            <a:r>
              <a:rPr lang="en-US" sz="2000" b="0" i="0" dirty="0">
                <a:solidFill>
                  <a:srgbClr val="92D050"/>
                </a:solidFill>
                <a:effectLst/>
                <a:latin typeface="Arial Black" panose="020B0A04020102020204" pitchFamily="34" charset="0"/>
                <a:cs typeface="Arial" panose="020B0604020202020204" pitchFamily="34" charset="0"/>
              </a:rPr>
              <a:t>One Platform to Manage Your Fundraiser</a:t>
            </a:r>
          </a:p>
          <a:p>
            <a:pPr marL="285750" indent="-285750">
              <a:buFont typeface="Arial" panose="020B0604020202020204" pitchFamily="34" charset="0"/>
              <a:buChar char="•"/>
            </a:pPr>
            <a:r>
              <a:rPr lang="en-US" sz="2000" b="1" i="0" dirty="0">
                <a:solidFill>
                  <a:schemeClr val="bg1"/>
                </a:solidFill>
                <a:effectLst/>
                <a:latin typeface="Arial" panose="020B0604020202020204" pitchFamily="34" charset="0"/>
                <a:cs typeface="Arial" panose="020B0604020202020204" pitchFamily="34" charset="0"/>
              </a:rPr>
              <a:t>Now Mobile Friendly! </a:t>
            </a:r>
          </a:p>
          <a:p>
            <a:pPr marL="285750" indent="-285750">
              <a:buFont typeface="Arial" panose="020B0604020202020204" pitchFamily="34" charset="0"/>
              <a:buChar char="•"/>
            </a:pPr>
            <a:r>
              <a:rPr lang="en-US" sz="2000" b="1" i="0" dirty="0">
                <a:solidFill>
                  <a:schemeClr val="bg1"/>
                </a:solidFill>
                <a:effectLst/>
                <a:latin typeface="Arial" panose="020B0604020202020204" pitchFamily="34" charset="0"/>
                <a:cs typeface="Arial" panose="020B0604020202020204" pitchFamily="34" charset="0"/>
              </a:rPr>
              <a:t>Track All Scout Sales - Easily view and manage all app and online Scout sales in real-time.</a:t>
            </a:r>
          </a:p>
          <a:p>
            <a:pPr marL="285750" indent="-28575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Manage Inventory - Keep track of inventory levels and know where products are in real-time.</a:t>
            </a:r>
          </a:p>
          <a:p>
            <a:pPr marL="285750" indent="-28575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Coordinate Storefront Sites &amp; Shifts - Create schedule for Scouts to sign up for booths you reserve in your community.</a:t>
            </a:r>
          </a:p>
          <a:p>
            <a:pPr marL="285750" indent="-28575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Place Popcorn Orders - Order popcorn for your council’s scheduled pick-ups.</a:t>
            </a:r>
          </a:p>
          <a:p>
            <a:pPr marL="285750" indent="-28575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Submit Rewards - Submit Trail’s End Reward orders for Scouts.</a:t>
            </a:r>
          </a:p>
          <a:p>
            <a:pPr marL="285750" indent="-28575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Move Scouts -Scouts can now be moved by Chairs or Scouts themselves</a:t>
            </a:r>
          </a:p>
          <a:p>
            <a:pPr>
              <a:buFont typeface="Arial" panose="020B0604020202020204" pitchFamily="34" charset="0"/>
              <a:buChar char="•"/>
            </a:pPr>
            <a:endParaRPr lang="en-US" b="0" i="0" dirty="0">
              <a:solidFill>
                <a:srgbClr val="212529"/>
              </a:solidFill>
              <a:effectLst/>
              <a:latin typeface="Roboto"/>
            </a:endParaRPr>
          </a:p>
        </p:txBody>
      </p:sp>
      <p:pic>
        <p:nvPicPr>
          <p:cNvPr id="4098" name="Picture 2">
            <a:extLst>
              <a:ext uri="{FF2B5EF4-FFF2-40B4-BE49-F238E27FC236}">
                <a16:creationId xmlns:a16="http://schemas.microsoft.com/office/drawing/2014/main" id="{C4772868-4710-4548-A3F6-042B5E7E1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4" y="1851023"/>
            <a:ext cx="5741557" cy="27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684297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C2893353-B98B-C9BE-A34C-A22B14D91E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766" t="21761" r="7543" b="14350"/>
          <a:stretch/>
        </p:blipFill>
        <p:spPr>
          <a:xfrm>
            <a:off x="752621" y="1292918"/>
            <a:ext cx="10600170" cy="472102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187153" y="355853"/>
            <a:ext cx="11577812" cy="707578"/>
          </a:xfrm>
          <a:prstGeom prst="rect">
            <a:avLst/>
          </a:prstGeom>
          <a:noFill/>
        </p:spPr>
        <p:txBody>
          <a:bodyPr wrap="square" rtlCol="0">
            <a:noAutofit/>
          </a:bodyPr>
          <a:lstStyle/>
          <a:p>
            <a:r>
              <a:rPr lang="en-US" sz="4000" b="1" dirty="0">
                <a:solidFill>
                  <a:srgbClr val="FFFF00"/>
                </a:solidFill>
                <a:latin typeface="OCR A Extended" panose="02010509020102010303" pitchFamily="50" charset="0"/>
              </a:rPr>
              <a:t>Ways to Sell</a:t>
            </a:r>
          </a:p>
        </p:txBody>
      </p:sp>
      <p:sp>
        <p:nvSpPr>
          <p:cNvPr id="6" name="Shape 261">
            <a:extLst>
              <a:ext uri="{FF2B5EF4-FFF2-40B4-BE49-F238E27FC236}">
                <a16:creationId xmlns:a16="http://schemas.microsoft.com/office/drawing/2014/main" id="{BD5F1832-7737-4054-B69F-501A062C68C7}"/>
              </a:ext>
            </a:extLst>
          </p:cNvPr>
          <p:cNvSpPr/>
          <p:nvPr/>
        </p:nvSpPr>
        <p:spPr>
          <a:xfrm rot="16200000">
            <a:off x="-262150" y="3699120"/>
            <a:ext cx="4115872" cy="26007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09552">
              <a:lnSpc>
                <a:spcPct val="80000"/>
              </a:lnSpc>
              <a:defRPr sz="1800"/>
            </a:pPr>
            <a:endParaRPr lang="en-US" sz="1800" b="1" kern="0" dirty="0">
              <a:latin typeface="Helvetica Neue Condensed Black" charset="0"/>
              <a:ea typeface="Helvetica Neue Condensed Black" charset="0"/>
              <a:cs typeface="Helvetica Neue Condensed Black" charset="0"/>
              <a:sym typeface="BebasNeueRegular"/>
            </a:endParaRPr>
          </a:p>
        </p:txBody>
      </p:sp>
    </p:spTree>
    <p:extLst>
      <p:ext uri="{BB962C8B-B14F-4D97-AF65-F5344CB8AC3E}">
        <p14:creationId xmlns:p14="http://schemas.microsoft.com/office/powerpoint/2010/main" val="990874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59DF0F2C285A45AEA1F410F3FB3AC9" ma:contentTypeVersion="12" ma:contentTypeDescription="Create a new document." ma:contentTypeScope="" ma:versionID="0795a20ac7440e7610b846a9591a3910">
  <xsd:schema xmlns:xsd="http://www.w3.org/2001/XMLSchema" xmlns:xs="http://www.w3.org/2001/XMLSchema" xmlns:p="http://schemas.microsoft.com/office/2006/metadata/properties" xmlns:ns2="f831c49b-abe0-466b-a5a9-1debb466c650" xmlns:ns3="58974351-2ced-44ba-adf9-ecf10be0fa2c" targetNamespace="http://schemas.microsoft.com/office/2006/metadata/properties" ma:root="true" ma:fieldsID="0a0796bad0bb9691b478488c23288f04" ns2:_="" ns3:_="">
    <xsd:import namespace="f831c49b-abe0-466b-a5a9-1debb466c650"/>
    <xsd:import namespace="58974351-2ced-44ba-adf9-ecf10be0fa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31c49b-abe0-466b-a5a9-1debb466c6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974351-2ced-44ba-adf9-ecf10be0fa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E542DB-B67E-42DD-AA71-086A93518CCA}">
  <ds:schemaRefs>
    <ds:schemaRef ds:uri="http://purl.org/dc/dcmitype/"/>
    <ds:schemaRef ds:uri="http://schemas.microsoft.com/office/2006/documentManagement/types"/>
    <ds:schemaRef ds:uri="http://schemas.microsoft.com/office/2006/metadata/properties"/>
    <ds:schemaRef ds:uri="58974351-2ced-44ba-adf9-ecf10be0fa2c"/>
    <ds:schemaRef ds:uri="http://schemas.openxmlformats.org/package/2006/metadata/core-properties"/>
    <ds:schemaRef ds:uri="http://purl.org/dc/elements/1.1/"/>
    <ds:schemaRef ds:uri="f831c49b-abe0-466b-a5a9-1debb466c650"/>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76303373-6E5C-428D-9209-67D090CB9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31c49b-abe0-466b-a5a9-1debb466c650"/>
    <ds:schemaRef ds:uri="58974351-2ced-44ba-adf9-ecf10be0fa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76C7F5-7C2D-4E73-9DB6-4F33B2BB22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28356</TotalTime>
  <Words>2482</Words>
  <Application>Microsoft Office PowerPoint</Application>
  <PresentationFormat>Widescreen</PresentationFormat>
  <Paragraphs>366</Paragraphs>
  <Slides>33</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Aharoni</vt:lpstr>
      <vt:lpstr>Arial</vt:lpstr>
      <vt:lpstr>Arial Black</vt:lpstr>
      <vt:lpstr>Calibri</vt:lpstr>
      <vt:lpstr>Calibri Light</vt:lpstr>
      <vt:lpstr>Egiziano CG Black</vt:lpstr>
      <vt:lpstr>Eras Demi ITC</vt:lpstr>
      <vt:lpstr>Gill Sans MT</vt:lpstr>
      <vt:lpstr>Helvetica Neue</vt:lpstr>
      <vt:lpstr>Helvetica Neue Condensed Black</vt:lpstr>
      <vt:lpstr>MinionPro-Regular</vt:lpstr>
      <vt:lpstr>OCR A Extended</vt:lpstr>
      <vt:lpstr>Roboto</vt:lpstr>
      <vt:lpstr>Star Jedi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Alexander</dc:creator>
  <cp:lastModifiedBy>Bill Anderson-Horecka</cp:lastModifiedBy>
  <cp:revision>111</cp:revision>
  <dcterms:created xsi:type="dcterms:W3CDTF">2020-05-26T13:39:42Z</dcterms:created>
  <dcterms:modified xsi:type="dcterms:W3CDTF">2022-08-12T14:52:23Z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0x0101003659DF0F2C285A45AEA1F410F3FB3AC9</vt:lpwstr>
  </property>
</Properties>
</file>